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97" r:id="rId6"/>
    <p:sldId id="261" r:id="rId7"/>
    <p:sldId id="262" r:id="rId8"/>
    <p:sldId id="263" r:id="rId9"/>
    <p:sldId id="264" r:id="rId10"/>
    <p:sldId id="265" r:id="rId11"/>
    <p:sldId id="280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68" r:id="rId21"/>
    <p:sldId id="269" r:id="rId22"/>
    <p:sldId id="270" r:id="rId23"/>
    <p:sldId id="271" r:id="rId24"/>
    <p:sldId id="273" r:id="rId25"/>
    <p:sldId id="299" r:id="rId26"/>
    <p:sldId id="298" r:id="rId27"/>
    <p:sldId id="274" r:id="rId28"/>
    <p:sldId id="302" r:id="rId29"/>
    <p:sldId id="275" r:id="rId30"/>
    <p:sldId id="276" r:id="rId31"/>
    <p:sldId id="301" r:id="rId32"/>
    <p:sldId id="272" r:id="rId33"/>
    <p:sldId id="304" r:id="rId34"/>
    <p:sldId id="303" r:id="rId35"/>
    <p:sldId id="300" r:id="rId36"/>
    <p:sldId id="277" r:id="rId3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Montserrat" panose="00000500000000000000" pitchFamily="50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20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7ac147b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7ac147b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bfa59c7d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bfa59c7d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fa59c7d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fa59c7d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fa59c7d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fa59c7d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fa59c7d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fa59c7d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c147b64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c147b64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c147b64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c147b64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c147b64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c147b64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c147b64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c147b64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a95997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ba95997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c147b64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c147b64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ac147b64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ac147b64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c5aa8a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c5aa8a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5aa8a0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5aa8a0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5aa8a0b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5aa8a0b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5aa8a0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5aa8a0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5aa8a0b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5aa8a0b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5aa8a0b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5aa8a0b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fa59c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fa59c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905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diecityu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log/how-to-become-a-full-stack-developer-in-2019-roadmap-2e7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hackernoon.com/the-2019-web-developer-roadmap-ab89ac3c380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thesmartway.com/the-2020-roadmap-to-fullstack-web-developmen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visualization-with-bokeh-in-python-part-iii-a-complete-dashboard-dc6a86aa6e2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eddie-chow-a386046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ddiecityu" TargetMode="External"/><Relationship Id="rId5" Type="http://schemas.openxmlformats.org/officeDocument/2006/relationships/hyperlink" Target="https://eddiecityu.github.io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sahilrajput/install-flask-and-create-your-first-web-application-2db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eractive-data-visualization-167ae26016e8" TargetMode="External"/><Relationship Id="rId3" Type="http://schemas.openxmlformats.org/officeDocument/2006/relationships/hyperlink" Target="https://plot.ly/dash/" TargetMode="External"/><Relationship Id="rId7" Type="http://schemas.openxmlformats.org/officeDocument/2006/relationships/hyperlink" Target="https://www.tableau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studio.google.com/" TargetMode="External"/><Relationship Id="rId5" Type="http://schemas.openxmlformats.org/officeDocument/2006/relationships/hyperlink" Target="https://d3js.org/" TargetMode="External"/><Relationship Id="rId4" Type="http://schemas.openxmlformats.org/officeDocument/2006/relationships/hyperlink" Target="https://bokeh.org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difference between BI and Data Science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50" y="1069236"/>
            <a:ext cx="6678750" cy="369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Market Trend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775214" cy="1945683"/>
          </a:xfrm>
        </p:spPr>
        <p:txBody>
          <a:bodyPr/>
          <a:lstStyle/>
          <a:p>
            <a:r>
              <a:rPr lang="en-US" dirty="0"/>
              <a:t>A Gartner study notes that “by 2020, 85% of customer interactions will be managed without a human” and that by 2040, “more than 40% of all data analytics projects will relate to an aspect of customer experience.”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9318" y="4703625"/>
            <a:ext cx="63648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https://www.forbes.com/sites/forbesagencycouncil/2018/07/16/use-ai-to-create-a-more-personalized-profitable-customer-experience/#59bfc1bd5f3a</a:t>
            </a: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6524076" y="905590"/>
            <a:ext cx="2281994" cy="2930915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6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4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5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6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7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8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9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0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1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2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3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4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5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6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7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8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2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3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4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5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6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7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8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9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0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1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2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3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4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5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6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7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8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9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0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1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2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3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4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5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6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7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8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9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0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1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2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3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4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5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6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7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8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9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0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1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2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3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4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5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6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7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8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9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0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1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2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3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4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5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6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7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8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9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0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1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2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3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4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5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6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7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8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9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0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1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2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3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4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5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6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7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8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9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0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1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2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63632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AE-5C4D-48A2-A5C9-7E29EA1B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Types of Artificial Intelligence(AI)</a:t>
            </a:r>
            <a:br>
              <a:rPr lang="en-US" altLang="zh-HK" sz="800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13BED-4034-4C23-A2CB-A1B37D11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B4C49-15B4-4A23-BA62-A375BA8EC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139" y="1200053"/>
            <a:ext cx="7121462" cy="32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F0C-2DCE-43E9-8F79-1625631A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Ways of Artificial intelligence(AI)</a:t>
            </a:r>
            <a:br>
              <a:rPr lang="en-US" altLang="zh-HK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58A29-FBE3-4BC6-8C9C-385AEC846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Machine Learning (ML)</a:t>
            </a:r>
          </a:p>
          <a:p>
            <a:r>
              <a:rPr lang="en-US" altLang="zh-HK" dirty="0"/>
              <a:t>Deep Learning (DL)</a:t>
            </a:r>
          </a:p>
          <a:p>
            <a:r>
              <a:rPr lang="en-US" altLang="zh-HK" dirty="0"/>
              <a:t>Natural Language Processing (NLP)</a:t>
            </a:r>
          </a:p>
          <a:p>
            <a:r>
              <a:rPr lang="en-US" altLang="zh-HK" dirty="0"/>
              <a:t>Vision</a:t>
            </a:r>
          </a:p>
          <a:p>
            <a:r>
              <a:rPr lang="en-US" altLang="zh-HK" dirty="0"/>
              <a:t>Robotics</a:t>
            </a:r>
          </a:p>
          <a:p>
            <a:r>
              <a:rPr lang="en-US" altLang="zh-HK" dirty="0"/>
              <a:t>Autonomous Vehicles</a:t>
            </a:r>
          </a:p>
          <a:p>
            <a:endParaRPr lang="zh-HK" altLang="en-US" dirty="0"/>
          </a:p>
        </p:txBody>
      </p:sp>
      <p:pic>
        <p:nvPicPr>
          <p:cNvPr id="5" name="Picture 2" descr="https://cdn-images-1.medium.com/max/900/1*dGU2-t9i2K6JhK9CBYdGLA.png">
            <a:extLst>
              <a:ext uri="{FF2B5EF4-FFF2-40B4-BE49-F238E27FC236}">
                <a16:creationId xmlns:a16="http://schemas.microsoft.com/office/drawing/2014/main" id="{E595EFE3-7BAC-4041-B754-31AC3D04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66" y="1229318"/>
            <a:ext cx="3470434" cy="2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5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3">
            <a:extLst>
              <a:ext uri="{FF2B5EF4-FFF2-40B4-BE49-F238E27FC236}">
                <a16:creationId xmlns:a16="http://schemas.microsoft.com/office/drawing/2014/main" id="{3FF93336-8755-4E40-B3AB-B328813951D7}"/>
              </a:ext>
            </a:extLst>
          </p:cNvPr>
          <p:cNvGrpSpPr/>
          <p:nvPr/>
        </p:nvGrpSpPr>
        <p:grpSpPr>
          <a:xfrm>
            <a:off x="6668076" y="956655"/>
            <a:ext cx="2281994" cy="2930915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6" name="Freeform: Shape 568">
              <a:extLst>
                <a:ext uri="{FF2B5EF4-FFF2-40B4-BE49-F238E27FC236}">
                  <a16:creationId xmlns:a16="http://schemas.microsoft.com/office/drawing/2014/main" id="{61A19826-2C2A-4286-B4F8-4EF75E403BFB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569">
              <a:extLst>
                <a:ext uri="{FF2B5EF4-FFF2-40B4-BE49-F238E27FC236}">
                  <a16:creationId xmlns:a16="http://schemas.microsoft.com/office/drawing/2014/main" id="{2B9432CB-562E-400A-A1E4-E341D5DDE8A7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570">
              <a:extLst>
                <a:ext uri="{FF2B5EF4-FFF2-40B4-BE49-F238E27FC236}">
                  <a16:creationId xmlns:a16="http://schemas.microsoft.com/office/drawing/2014/main" id="{6BFB1C08-370E-448F-B2CA-B02082516D5D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" name="Freeform: Shape 571">
              <a:extLst>
                <a:ext uri="{FF2B5EF4-FFF2-40B4-BE49-F238E27FC236}">
                  <a16:creationId xmlns:a16="http://schemas.microsoft.com/office/drawing/2014/main" id="{1A839763-06B0-4CA1-8993-0FB08B1262C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572">
              <a:extLst>
                <a:ext uri="{FF2B5EF4-FFF2-40B4-BE49-F238E27FC236}">
                  <a16:creationId xmlns:a16="http://schemas.microsoft.com/office/drawing/2014/main" id="{2435693B-1697-42A9-BDD0-474FAF452787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573">
              <a:extLst>
                <a:ext uri="{FF2B5EF4-FFF2-40B4-BE49-F238E27FC236}">
                  <a16:creationId xmlns:a16="http://schemas.microsoft.com/office/drawing/2014/main" id="{2F3F72CD-E766-4341-A84B-3D872058C0C9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574">
              <a:extLst>
                <a:ext uri="{FF2B5EF4-FFF2-40B4-BE49-F238E27FC236}">
                  <a16:creationId xmlns:a16="http://schemas.microsoft.com/office/drawing/2014/main" id="{9DB05084-5D12-40D4-9EB1-3689B2CEA38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575">
              <a:extLst>
                <a:ext uri="{FF2B5EF4-FFF2-40B4-BE49-F238E27FC236}">
                  <a16:creationId xmlns:a16="http://schemas.microsoft.com/office/drawing/2014/main" id="{8BD65935-3F6F-46A7-A5FD-C17C8C14CC6A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4" name="Freeform: Shape 576">
              <a:extLst>
                <a:ext uri="{FF2B5EF4-FFF2-40B4-BE49-F238E27FC236}">
                  <a16:creationId xmlns:a16="http://schemas.microsoft.com/office/drawing/2014/main" id="{5F5FE0A8-5E78-4204-A29B-4D23FF1BD989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5" name="Freeform: Shape 577">
              <a:extLst>
                <a:ext uri="{FF2B5EF4-FFF2-40B4-BE49-F238E27FC236}">
                  <a16:creationId xmlns:a16="http://schemas.microsoft.com/office/drawing/2014/main" id="{629B4137-69C1-46B4-9594-66FA4297BE37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6" name="Freeform: Shape 578">
              <a:extLst>
                <a:ext uri="{FF2B5EF4-FFF2-40B4-BE49-F238E27FC236}">
                  <a16:creationId xmlns:a16="http://schemas.microsoft.com/office/drawing/2014/main" id="{202C377D-0ED6-4A66-BA0D-9C8C871FB866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7" name="Freeform: Shape 579">
              <a:extLst>
                <a:ext uri="{FF2B5EF4-FFF2-40B4-BE49-F238E27FC236}">
                  <a16:creationId xmlns:a16="http://schemas.microsoft.com/office/drawing/2014/main" id="{70FFA622-3D50-4829-99A6-F4B11BDAF05F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8" name="Freeform: Shape 580">
              <a:extLst>
                <a:ext uri="{FF2B5EF4-FFF2-40B4-BE49-F238E27FC236}">
                  <a16:creationId xmlns:a16="http://schemas.microsoft.com/office/drawing/2014/main" id="{A9060489-B473-4B57-936C-449E0BD3FCF9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9" name="Freeform: Shape 581">
              <a:extLst>
                <a:ext uri="{FF2B5EF4-FFF2-40B4-BE49-F238E27FC236}">
                  <a16:creationId xmlns:a16="http://schemas.microsoft.com/office/drawing/2014/main" id="{7E8BFE36-74B2-41D0-8C86-C1B2640201FC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0" name="Freeform: Shape 582">
              <a:extLst>
                <a:ext uri="{FF2B5EF4-FFF2-40B4-BE49-F238E27FC236}">
                  <a16:creationId xmlns:a16="http://schemas.microsoft.com/office/drawing/2014/main" id="{8F358D8E-0C7E-489B-A9E8-37E488A9429B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1" name="Freeform: Shape 583">
              <a:extLst>
                <a:ext uri="{FF2B5EF4-FFF2-40B4-BE49-F238E27FC236}">
                  <a16:creationId xmlns:a16="http://schemas.microsoft.com/office/drawing/2014/main" id="{5035C64C-AC62-45D2-8870-877825605714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2" name="Freeform: Shape 584">
              <a:extLst>
                <a:ext uri="{FF2B5EF4-FFF2-40B4-BE49-F238E27FC236}">
                  <a16:creationId xmlns:a16="http://schemas.microsoft.com/office/drawing/2014/main" id="{CDBEDC3F-02B6-4D53-93D8-FBBBAE54CCF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3" name="Freeform: Shape 585">
              <a:extLst>
                <a:ext uri="{FF2B5EF4-FFF2-40B4-BE49-F238E27FC236}">
                  <a16:creationId xmlns:a16="http://schemas.microsoft.com/office/drawing/2014/main" id="{7C591133-2759-45C0-911B-421017D972BE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4" name="Freeform: Shape 586">
              <a:extLst>
                <a:ext uri="{FF2B5EF4-FFF2-40B4-BE49-F238E27FC236}">
                  <a16:creationId xmlns:a16="http://schemas.microsoft.com/office/drawing/2014/main" id="{D22D0371-94E7-44E0-AA51-E90F8DF06ACE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5" name="Freeform: Shape 587">
              <a:extLst>
                <a:ext uri="{FF2B5EF4-FFF2-40B4-BE49-F238E27FC236}">
                  <a16:creationId xmlns:a16="http://schemas.microsoft.com/office/drawing/2014/main" id="{1048B22E-D409-473C-AB9A-00A490406472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6" name="Freeform: Shape 588">
              <a:extLst>
                <a:ext uri="{FF2B5EF4-FFF2-40B4-BE49-F238E27FC236}">
                  <a16:creationId xmlns:a16="http://schemas.microsoft.com/office/drawing/2014/main" id="{09DCEB27-CF0E-413B-83DF-5F889F1970D3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7" name="Freeform: Shape 589">
              <a:extLst>
                <a:ext uri="{FF2B5EF4-FFF2-40B4-BE49-F238E27FC236}">
                  <a16:creationId xmlns:a16="http://schemas.microsoft.com/office/drawing/2014/main" id="{6AEB2FA8-F758-43B7-9C9E-A33F3B413F44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8" name="Freeform: Shape 590">
              <a:extLst>
                <a:ext uri="{FF2B5EF4-FFF2-40B4-BE49-F238E27FC236}">
                  <a16:creationId xmlns:a16="http://schemas.microsoft.com/office/drawing/2014/main" id="{5CD9C4DD-4371-443B-B98C-DF5BD2FA44A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29" name="Freeform: Shape 591">
              <a:extLst>
                <a:ext uri="{FF2B5EF4-FFF2-40B4-BE49-F238E27FC236}">
                  <a16:creationId xmlns:a16="http://schemas.microsoft.com/office/drawing/2014/main" id="{41C07121-561F-4159-88F0-FC6B480FBE5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: Shape 592">
              <a:extLst>
                <a:ext uri="{FF2B5EF4-FFF2-40B4-BE49-F238E27FC236}">
                  <a16:creationId xmlns:a16="http://schemas.microsoft.com/office/drawing/2014/main" id="{0DB587C9-B35C-4430-93CE-2CBF053A270F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593">
              <a:extLst>
                <a:ext uri="{FF2B5EF4-FFF2-40B4-BE49-F238E27FC236}">
                  <a16:creationId xmlns:a16="http://schemas.microsoft.com/office/drawing/2014/main" id="{D7F70332-281C-445E-908C-2AF43BFC2860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594">
              <a:extLst>
                <a:ext uri="{FF2B5EF4-FFF2-40B4-BE49-F238E27FC236}">
                  <a16:creationId xmlns:a16="http://schemas.microsoft.com/office/drawing/2014/main" id="{0559D39F-4ADF-4514-871A-14C2A7424617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595">
              <a:extLst>
                <a:ext uri="{FF2B5EF4-FFF2-40B4-BE49-F238E27FC236}">
                  <a16:creationId xmlns:a16="http://schemas.microsoft.com/office/drawing/2014/main" id="{4CE9F6D9-6497-46CB-82CF-B106D400D1D3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4" name="Freeform: Shape 596">
              <a:extLst>
                <a:ext uri="{FF2B5EF4-FFF2-40B4-BE49-F238E27FC236}">
                  <a16:creationId xmlns:a16="http://schemas.microsoft.com/office/drawing/2014/main" id="{9D98095B-037D-4AC5-AA10-5F6D5993BAAA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5" name="Freeform: Shape 597">
              <a:extLst>
                <a:ext uri="{FF2B5EF4-FFF2-40B4-BE49-F238E27FC236}">
                  <a16:creationId xmlns:a16="http://schemas.microsoft.com/office/drawing/2014/main" id="{4437B0F7-D9E0-45C3-967D-0C990E18AC4B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6" name="Freeform: Shape 598">
              <a:extLst>
                <a:ext uri="{FF2B5EF4-FFF2-40B4-BE49-F238E27FC236}">
                  <a16:creationId xmlns:a16="http://schemas.microsoft.com/office/drawing/2014/main" id="{CBE7ECF9-0BC7-48B5-9AC7-BC9FA66ECA45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7" name="Freeform: Shape 599">
              <a:extLst>
                <a:ext uri="{FF2B5EF4-FFF2-40B4-BE49-F238E27FC236}">
                  <a16:creationId xmlns:a16="http://schemas.microsoft.com/office/drawing/2014/main" id="{045F826A-01AE-4C68-8255-53CB8D65C3EE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8" name="Freeform: Shape 600">
              <a:extLst>
                <a:ext uri="{FF2B5EF4-FFF2-40B4-BE49-F238E27FC236}">
                  <a16:creationId xmlns:a16="http://schemas.microsoft.com/office/drawing/2014/main" id="{A6C13304-450A-449C-B4A3-8A98DB87FD3B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9" name="Freeform: Shape 601">
              <a:extLst>
                <a:ext uri="{FF2B5EF4-FFF2-40B4-BE49-F238E27FC236}">
                  <a16:creationId xmlns:a16="http://schemas.microsoft.com/office/drawing/2014/main" id="{9186BB28-79E4-4551-A16B-4BCD308E9E83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0" name="Freeform: Shape 602">
              <a:extLst>
                <a:ext uri="{FF2B5EF4-FFF2-40B4-BE49-F238E27FC236}">
                  <a16:creationId xmlns:a16="http://schemas.microsoft.com/office/drawing/2014/main" id="{D4408B00-0BC6-49E4-A157-92A61B7D75CD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1" name="Freeform: Shape 603">
              <a:extLst>
                <a:ext uri="{FF2B5EF4-FFF2-40B4-BE49-F238E27FC236}">
                  <a16:creationId xmlns:a16="http://schemas.microsoft.com/office/drawing/2014/main" id="{446FABFB-A9F6-46E0-A1BE-B507A8FACC08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2" name="Freeform: Shape 604">
              <a:extLst>
                <a:ext uri="{FF2B5EF4-FFF2-40B4-BE49-F238E27FC236}">
                  <a16:creationId xmlns:a16="http://schemas.microsoft.com/office/drawing/2014/main" id="{B3CB1A58-3418-4462-8838-8C0C180D2EC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3" name="Freeform: Shape 605">
              <a:extLst>
                <a:ext uri="{FF2B5EF4-FFF2-40B4-BE49-F238E27FC236}">
                  <a16:creationId xmlns:a16="http://schemas.microsoft.com/office/drawing/2014/main" id="{8E8C8988-2A44-4E91-BA82-65FB5C647810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4" name="Freeform: Shape 606">
              <a:extLst>
                <a:ext uri="{FF2B5EF4-FFF2-40B4-BE49-F238E27FC236}">
                  <a16:creationId xmlns:a16="http://schemas.microsoft.com/office/drawing/2014/main" id="{70FBEDF7-906E-4310-80A7-62EA2BAF4F18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5" name="Freeform: Shape 607">
              <a:extLst>
                <a:ext uri="{FF2B5EF4-FFF2-40B4-BE49-F238E27FC236}">
                  <a16:creationId xmlns:a16="http://schemas.microsoft.com/office/drawing/2014/main" id="{57A775D5-2A3F-49EC-BAA3-90A5946E6869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6" name="Freeform: Shape 608">
              <a:extLst>
                <a:ext uri="{FF2B5EF4-FFF2-40B4-BE49-F238E27FC236}">
                  <a16:creationId xmlns:a16="http://schemas.microsoft.com/office/drawing/2014/main" id="{03745DE9-041C-402F-A57F-119869057DD7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7" name="Freeform: Shape 609">
              <a:extLst>
                <a:ext uri="{FF2B5EF4-FFF2-40B4-BE49-F238E27FC236}">
                  <a16:creationId xmlns:a16="http://schemas.microsoft.com/office/drawing/2014/main" id="{5CDD9A66-8EEB-4471-AFD0-044388CBDEB6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8" name="Freeform: Shape 610">
              <a:extLst>
                <a:ext uri="{FF2B5EF4-FFF2-40B4-BE49-F238E27FC236}">
                  <a16:creationId xmlns:a16="http://schemas.microsoft.com/office/drawing/2014/main" id="{02F44DFB-DE0D-46FE-AECA-BE140A222E2B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49" name="Freeform: Shape 611">
              <a:extLst>
                <a:ext uri="{FF2B5EF4-FFF2-40B4-BE49-F238E27FC236}">
                  <a16:creationId xmlns:a16="http://schemas.microsoft.com/office/drawing/2014/main" id="{C488AF9B-21A7-4E91-B4FF-48194026CA6E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0" name="Freeform: Shape 612">
              <a:extLst>
                <a:ext uri="{FF2B5EF4-FFF2-40B4-BE49-F238E27FC236}">
                  <a16:creationId xmlns:a16="http://schemas.microsoft.com/office/drawing/2014/main" id="{0A0F2726-CB57-445E-A269-CEA1A86956A7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1" name="Freeform: Shape 613">
              <a:extLst>
                <a:ext uri="{FF2B5EF4-FFF2-40B4-BE49-F238E27FC236}">
                  <a16:creationId xmlns:a16="http://schemas.microsoft.com/office/drawing/2014/main" id="{6BC6445D-E9E9-4052-9FCE-3979D51932B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2" name="Freeform: Shape 614">
              <a:extLst>
                <a:ext uri="{FF2B5EF4-FFF2-40B4-BE49-F238E27FC236}">
                  <a16:creationId xmlns:a16="http://schemas.microsoft.com/office/drawing/2014/main" id="{32C60D26-21C4-4E39-810E-9A39DB0D72A6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3" name="Freeform: Shape 615">
              <a:extLst>
                <a:ext uri="{FF2B5EF4-FFF2-40B4-BE49-F238E27FC236}">
                  <a16:creationId xmlns:a16="http://schemas.microsoft.com/office/drawing/2014/main" id="{8041B268-B824-4635-BBDC-3793A13B26FD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4" name="Freeform: Shape 616">
              <a:extLst>
                <a:ext uri="{FF2B5EF4-FFF2-40B4-BE49-F238E27FC236}">
                  <a16:creationId xmlns:a16="http://schemas.microsoft.com/office/drawing/2014/main" id="{9EA2F5D2-893B-4F5F-801C-BAC076A6BD57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5" name="Freeform: Shape 617">
              <a:extLst>
                <a:ext uri="{FF2B5EF4-FFF2-40B4-BE49-F238E27FC236}">
                  <a16:creationId xmlns:a16="http://schemas.microsoft.com/office/drawing/2014/main" id="{DFDD82FA-6BBC-4438-BEC6-D64A7B733729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6" name="Freeform: Shape 618">
              <a:extLst>
                <a:ext uri="{FF2B5EF4-FFF2-40B4-BE49-F238E27FC236}">
                  <a16:creationId xmlns:a16="http://schemas.microsoft.com/office/drawing/2014/main" id="{FEC2682B-EC53-4715-B911-9D6C786336B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7" name="Freeform: Shape 619">
              <a:extLst>
                <a:ext uri="{FF2B5EF4-FFF2-40B4-BE49-F238E27FC236}">
                  <a16:creationId xmlns:a16="http://schemas.microsoft.com/office/drawing/2014/main" id="{8CC35F68-E26F-4299-BAAF-E818D13AE813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8" name="Freeform: Shape 620">
              <a:extLst>
                <a:ext uri="{FF2B5EF4-FFF2-40B4-BE49-F238E27FC236}">
                  <a16:creationId xmlns:a16="http://schemas.microsoft.com/office/drawing/2014/main" id="{7528BDC0-F46A-492D-AC84-9829550032F6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59" name="Freeform: Shape 621">
              <a:extLst>
                <a:ext uri="{FF2B5EF4-FFF2-40B4-BE49-F238E27FC236}">
                  <a16:creationId xmlns:a16="http://schemas.microsoft.com/office/drawing/2014/main" id="{B8B73DD1-B071-4049-91C5-F2138263E227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0" name="Freeform: Shape 622">
              <a:extLst>
                <a:ext uri="{FF2B5EF4-FFF2-40B4-BE49-F238E27FC236}">
                  <a16:creationId xmlns:a16="http://schemas.microsoft.com/office/drawing/2014/main" id="{57AF81AA-43B1-46A4-8346-BB3CC656825B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1" name="Freeform: Shape 623">
              <a:extLst>
                <a:ext uri="{FF2B5EF4-FFF2-40B4-BE49-F238E27FC236}">
                  <a16:creationId xmlns:a16="http://schemas.microsoft.com/office/drawing/2014/main" id="{90C3B480-309A-49DD-9148-4627BF95BB0F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2" name="Freeform: Shape 624">
              <a:extLst>
                <a:ext uri="{FF2B5EF4-FFF2-40B4-BE49-F238E27FC236}">
                  <a16:creationId xmlns:a16="http://schemas.microsoft.com/office/drawing/2014/main" id="{A7A03318-D642-4919-AC07-AEAE4BD1FE56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3" name="Freeform: Shape 625">
              <a:extLst>
                <a:ext uri="{FF2B5EF4-FFF2-40B4-BE49-F238E27FC236}">
                  <a16:creationId xmlns:a16="http://schemas.microsoft.com/office/drawing/2014/main" id="{613F355B-2779-4458-AFBD-620175AB44B3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4" name="Freeform: Shape 626">
              <a:extLst>
                <a:ext uri="{FF2B5EF4-FFF2-40B4-BE49-F238E27FC236}">
                  <a16:creationId xmlns:a16="http://schemas.microsoft.com/office/drawing/2014/main" id="{0B6AE834-60F8-4F6C-9C31-1619541C80CA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5" name="Freeform: Shape 627">
              <a:extLst>
                <a:ext uri="{FF2B5EF4-FFF2-40B4-BE49-F238E27FC236}">
                  <a16:creationId xmlns:a16="http://schemas.microsoft.com/office/drawing/2014/main" id="{C2442A2F-7537-45B8-8C24-D70904853422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6" name="Freeform: Shape 628">
              <a:extLst>
                <a:ext uri="{FF2B5EF4-FFF2-40B4-BE49-F238E27FC236}">
                  <a16:creationId xmlns:a16="http://schemas.microsoft.com/office/drawing/2014/main" id="{968AE21E-A2C6-49A7-B39B-C03855C2708F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7" name="Freeform: Shape 629">
              <a:extLst>
                <a:ext uri="{FF2B5EF4-FFF2-40B4-BE49-F238E27FC236}">
                  <a16:creationId xmlns:a16="http://schemas.microsoft.com/office/drawing/2014/main" id="{C058E5D7-EAAE-49E0-935B-3CF045287051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8" name="Freeform: Shape 630">
              <a:extLst>
                <a:ext uri="{FF2B5EF4-FFF2-40B4-BE49-F238E27FC236}">
                  <a16:creationId xmlns:a16="http://schemas.microsoft.com/office/drawing/2014/main" id="{4B377A5F-3EB6-45C4-BC18-832E263B390A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69" name="Freeform: Shape 631">
              <a:extLst>
                <a:ext uri="{FF2B5EF4-FFF2-40B4-BE49-F238E27FC236}">
                  <a16:creationId xmlns:a16="http://schemas.microsoft.com/office/drawing/2014/main" id="{A583D441-EBEF-4081-8496-69B1B3043F63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0" name="Freeform: Shape 632">
              <a:extLst>
                <a:ext uri="{FF2B5EF4-FFF2-40B4-BE49-F238E27FC236}">
                  <a16:creationId xmlns:a16="http://schemas.microsoft.com/office/drawing/2014/main" id="{8C15D9BA-D4FE-48FD-B768-2D399846E65B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1" name="Freeform: Shape 633">
              <a:extLst>
                <a:ext uri="{FF2B5EF4-FFF2-40B4-BE49-F238E27FC236}">
                  <a16:creationId xmlns:a16="http://schemas.microsoft.com/office/drawing/2014/main" id="{2A0A0830-5BEC-4FD4-B4FF-E1CAA6C9A74C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2" name="Freeform: Shape 634">
              <a:extLst>
                <a:ext uri="{FF2B5EF4-FFF2-40B4-BE49-F238E27FC236}">
                  <a16:creationId xmlns:a16="http://schemas.microsoft.com/office/drawing/2014/main" id="{61EE2757-4B1E-4C85-9782-1D6C86B3D40A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3" name="Freeform: Shape 635">
              <a:extLst>
                <a:ext uri="{FF2B5EF4-FFF2-40B4-BE49-F238E27FC236}">
                  <a16:creationId xmlns:a16="http://schemas.microsoft.com/office/drawing/2014/main" id="{01A1C4E9-FFCA-46C2-9A02-B490C92A00CB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4" name="Freeform: Shape 636">
              <a:extLst>
                <a:ext uri="{FF2B5EF4-FFF2-40B4-BE49-F238E27FC236}">
                  <a16:creationId xmlns:a16="http://schemas.microsoft.com/office/drawing/2014/main" id="{C918541A-FAA9-460B-B522-9D13AA855FAC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5" name="Freeform: Shape 637">
              <a:extLst>
                <a:ext uri="{FF2B5EF4-FFF2-40B4-BE49-F238E27FC236}">
                  <a16:creationId xmlns:a16="http://schemas.microsoft.com/office/drawing/2014/main" id="{BACCF4CF-791F-4492-BF09-776B1CBC2293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6" name="Freeform: Shape 638">
              <a:extLst>
                <a:ext uri="{FF2B5EF4-FFF2-40B4-BE49-F238E27FC236}">
                  <a16:creationId xmlns:a16="http://schemas.microsoft.com/office/drawing/2014/main" id="{6B28E761-7828-4031-89B6-5250557AB698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7" name="Freeform: Shape 639">
              <a:extLst>
                <a:ext uri="{FF2B5EF4-FFF2-40B4-BE49-F238E27FC236}">
                  <a16:creationId xmlns:a16="http://schemas.microsoft.com/office/drawing/2014/main" id="{3A5E2B7B-7561-43B1-8175-7E80A0A55E1F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8" name="Freeform: Shape 640">
              <a:extLst>
                <a:ext uri="{FF2B5EF4-FFF2-40B4-BE49-F238E27FC236}">
                  <a16:creationId xmlns:a16="http://schemas.microsoft.com/office/drawing/2014/main" id="{425362E8-4D31-4589-8E59-0F18F136CF1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9" name="Freeform: Shape 641">
              <a:extLst>
                <a:ext uri="{FF2B5EF4-FFF2-40B4-BE49-F238E27FC236}">
                  <a16:creationId xmlns:a16="http://schemas.microsoft.com/office/drawing/2014/main" id="{031F308F-2A65-45D4-BAEC-1D35C7B37483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0" name="Freeform: Shape 642">
              <a:extLst>
                <a:ext uri="{FF2B5EF4-FFF2-40B4-BE49-F238E27FC236}">
                  <a16:creationId xmlns:a16="http://schemas.microsoft.com/office/drawing/2014/main" id="{55E3DEFC-E088-494B-85F8-D51593A4C96A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1" name="Freeform: Shape 643">
              <a:extLst>
                <a:ext uri="{FF2B5EF4-FFF2-40B4-BE49-F238E27FC236}">
                  <a16:creationId xmlns:a16="http://schemas.microsoft.com/office/drawing/2014/main" id="{F77ED38E-ED33-4327-8BE6-A387728BA7A8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2" name="Freeform: Shape 644">
              <a:extLst>
                <a:ext uri="{FF2B5EF4-FFF2-40B4-BE49-F238E27FC236}">
                  <a16:creationId xmlns:a16="http://schemas.microsoft.com/office/drawing/2014/main" id="{475E3212-36B5-46A6-BC19-A7B29D40601F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3" name="Freeform: Shape 645">
              <a:extLst>
                <a:ext uri="{FF2B5EF4-FFF2-40B4-BE49-F238E27FC236}">
                  <a16:creationId xmlns:a16="http://schemas.microsoft.com/office/drawing/2014/main" id="{2EB47532-0E4C-489E-AFF2-5AA85CE97797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4" name="Freeform: Shape 646">
              <a:extLst>
                <a:ext uri="{FF2B5EF4-FFF2-40B4-BE49-F238E27FC236}">
                  <a16:creationId xmlns:a16="http://schemas.microsoft.com/office/drawing/2014/main" id="{68B3EE57-7593-4419-80F1-EE6ADD70D54A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5" name="Freeform: Shape 647">
              <a:extLst>
                <a:ext uri="{FF2B5EF4-FFF2-40B4-BE49-F238E27FC236}">
                  <a16:creationId xmlns:a16="http://schemas.microsoft.com/office/drawing/2014/main" id="{7F4ECDD9-7BB3-498A-9C44-0EB2E6715435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6" name="Freeform: Shape 648">
              <a:extLst>
                <a:ext uri="{FF2B5EF4-FFF2-40B4-BE49-F238E27FC236}">
                  <a16:creationId xmlns:a16="http://schemas.microsoft.com/office/drawing/2014/main" id="{5B46CFD2-9C5A-4563-B4CE-C3E6D5FE8ED2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7" name="Freeform: Shape 649">
              <a:extLst>
                <a:ext uri="{FF2B5EF4-FFF2-40B4-BE49-F238E27FC236}">
                  <a16:creationId xmlns:a16="http://schemas.microsoft.com/office/drawing/2014/main" id="{2C7058D5-C1C1-4756-80A9-50F877C13E87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8" name="Freeform: Shape 650">
              <a:extLst>
                <a:ext uri="{FF2B5EF4-FFF2-40B4-BE49-F238E27FC236}">
                  <a16:creationId xmlns:a16="http://schemas.microsoft.com/office/drawing/2014/main" id="{227D66C7-6900-48AF-BAEA-BF8968F12AE5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9" name="Freeform: Shape 651">
              <a:extLst>
                <a:ext uri="{FF2B5EF4-FFF2-40B4-BE49-F238E27FC236}">
                  <a16:creationId xmlns:a16="http://schemas.microsoft.com/office/drawing/2014/main" id="{16C10D40-4C7B-4010-B2B3-37610666EF33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0" name="Freeform: Shape 652">
              <a:extLst>
                <a:ext uri="{FF2B5EF4-FFF2-40B4-BE49-F238E27FC236}">
                  <a16:creationId xmlns:a16="http://schemas.microsoft.com/office/drawing/2014/main" id="{9E0A5B2A-7233-454C-926C-78678446890F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1" name="Freeform: Shape 653">
              <a:extLst>
                <a:ext uri="{FF2B5EF4-FFF2-40B4-BE49-F238E27FC236}">
                  <a16:creationId xmlns:a16="http://schemas.microsoft.com/office/drawing/2014/main" id="{99FC1533-674D-4B0C-A902-233B498D4591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2" name="Freeform: Shape 654">
              <a:extLst>
                <a:ext uri="{FF2B5EF4-FFF2-40B4-BE49-F238E27FC236}">
                  <a16:creationId xmlns:a16="http://schemas.microsoft.com/office/drawing/2014/main" id="{77FF0735-F20D-491E-96D8-DF044112F154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3" name="Freeform: Shape 655">
              <a:extLst>
                <a:ext uri="{FF2B5EF4-FFF2-40B4-BE49-F238E27FC236}">
                  <a16:creationId xmlns:a16="http://schemas.microsoft.com/office/drawing/2014/main" id="{F0376AE6-A436-4F20-8C5E-B2D26A0A9E43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4" name="Freeform: Shape 656">
              <a:extLst>
                <a:ext uri="{FF2B5EF4-FFF2-40B4-BE49-F238E27FC236}">
                  <a16:creationId xmlns:a16="http://schemas.microsoft.com/office/drawing/2014/main" id="{09A398DC-041B-43FE-A738-7796BF43CFC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5" name="Freeform: Shape 657">
              <a:extLst>
                <a:ext uri="{FF2B5EF4-FFF2-40B4-BE49-F238E27FC236}">
                  <a16:creationId xmlns:a16="http://schemas.microsoft.com/office/drawing/2014/main" id="{5CD178A5-B4C3-4B3B-BF3C-0A1BCD397243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6" name="Freeform: Shape 658">
              <a:extLst>
                <a:ext uri="{FF2B5EF4-FFF2-40B4-BE49-F238E27FC236}">
                  <a16:creationId xmlns:a16="http://schemas.microsoft.com/office/drawing/2014/main" id="{6B1A3D92-5C6F-423D-8B2E-94628453F046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7" name="Freeform: Shape 659">
              <a:extLst>
                <a:ext uri="{FF2B5EF4-FFF2-40B4-BE49-F238E27FC236}">
                  <a16:creationId xmlns:a16="http://schemas.microsoft.com/office/drawing/2014/main" id="{B7FA64C5-3A7D-4E28-BA1E-48292E897DBF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8" name="Freeform: Shape 660">
              <a:extLst>
                <a:ext uri="{FF2B5EF4-FFF2-40B4-BE49-F238E27FC236}">
                  <a16:creationId xmlns:a16="http://schemas.microsoft.com/office/drawing/2014/main" id="{E39ACBE1-CA08-42BF-9DFB-69320A500C9C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99" name="Freeform: Shape 661">
              <a:extLst>
                <a:ext uri="{FF2B5EF4-FFF2-40B4-BE49-F238E27FC236}">
                  <a16:creationId xmlns:a16="http://schemas.microsoft.com/office/drawing/2014/main" id="{F7BF9649-143F-4A8B-943C-BB4BD251E321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0" name="Freeform: Shape 662">
              <a:extLst>
                <a:ext uri="{FF2B5EF4-FFF2-40B4-BE49-F238E27FC236}">
                  <a16:creationId xmlns:a16="http://schemas.microsoft.com/office/drawing/2014/main" id="{716DDBB1-4D06-4D7A-B708-1FE1B01936F5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1" name="Freeform: Shape 663">
              <a:extLst>
                <a:ext uri="{FF2B5EF4-FFF2-40B4-BE49-F238E27FC236}">
                  <a16:creationId xmlns:a16="http://schemas.microsoft.com/office/drawing/2014/main" id="{6AAF25FA-84DE-438D-889A-35F095ACB2E1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2" name="Freeform: Shape 664">
              <a:extLst>
                <a:ext uri="{FF2B5EF4-FFF2-40B4-BE49-F238E27FC236}">
                  <a16:creationId xmlns:a16="http://schemas.microsoft.com/office/drawing/2014/main" id="{451E1EEF-2A3E-4CA1-AA33-577F070B56A8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3" name="Freeform: Shape 665">
              <a:extLst>
                <a:ext uri="{FF2B5EF4-FFF2-40B4-BE49-F238E27FC236}">
                  <a16:creationId xmlns:a16="http://schemas.microsoft.com/office/drawing/2014/main" id="{6085E495-D838-4B7B-9F07-A0E88300F9DC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4" name="Freeform: Shape 666">
              <a:extLst>
                <a:ext uri="{FF2B5EF4-FFF2-40B4-BE49-F238E27FC236}">
                  <a16:creationId xmlns:a16="http://schemas.microsoft.com/office/drawing/2014/main" id="{A03EF086-460A-4075-B561-995EF0B293FD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5" name="Freeform: Shape 667">
              <a:extLst>
                <a:ext uri="{FF2B5EF4-FFF2-40B4-BE49-F238E27FC236}">
                  <a16:creationId xmlns:a16="http://schemas.microsoft.com/office/drawing/2014/main" id="{0ACF5640-B682-462C-8B98-29A3CE26C75B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6" name="Freeform: Shape 668">
              <a:extLst>
                <a:ext uri="{FF2B5EF4-FFF2-40B4-BE49-F238E27FC236}">
                  <a16:creationId xmlns:a16="http://schemas.microsoft.com/office/drawing/2014/main" id="{99D50266-F0A9-49D7-89E7-21829C96797B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7" name="Freeform: Shape 669">
              <a:extLst>
                <a:ext uri="{FF2B5EF4-FFF2-40B4-BE49-F238E27FC236}">
                  <a16:creationId xmlns:a16="http://schemas.microsoft.com/office/drawing/2014/main" id="{7C970DF4-DA8E-41AC-B433-F44F9C723974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8" name="Freeform: Shape 670">
              <a:extLst>
                <a:ext uri="{FF2B5EF4-FFF2-40B4-BE49-F238E27FC236}">
                  <a16:creationId xmlns:a16="http://schemas.microsoft.com/office/drawing/2014/main" id="{A06ADC3C-2E22-4CA8-88BB-12A3DEBE60C6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9" name="Freeform: Shape 671">
              <a:extLst>
                <a:ext uri="{FF2B5EF4-FFF2-40B4-BE49-F238E27FC236}">
                  <a16:creationId xmlns:a16="http://schemas.microsoft.com/office/drawing/2014/main" id="{93C2B921-1280-4C9B-A230-C605D338630B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0" name="Freeform: Shape 672">
              <a:extLst>
                <a:ext uri="{FF2B5EF4-FFF2-40B4-BE49-F238E27FC236}">
                  <a16:creationId xmlns:a16="http://schemas.microsoft.com/office/drawing/2014/main" id="{4ABBCB35-350A-4E74-82F5-7575A0841E85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1" name="Freeform: Shape 673">
              <a:extLst>
                <a:ext uri="{FF2B5EF4-FFF2-40B4-BE49-F238E27FC236}">
                  <a16:creationId xmlns:a16="http://schemas.microsoft.com/office/drawing/2014/main" id="{D909A54B-61C9-4267-8D0E-AC4FBCD05EB7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2" name="Freeform: Shape 674">
              <a:extLst>
                <a:ext uri="{FF2B5EF4-FFF2-40B4-BE49-F238E27FC236}">
                  <a16:creationId xmlns:a16="http://schemas.microsoft.com/office/drawing/2014/main" id="{4D870BA4-0A55-4F57-9D9F-1EAEAEE27D91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3" name="Freeform: Shape 675">
              <a:extLst>
                <a:ext uri="{FF2B5EF4-FFF2-40B4-BE49-F238E27FC236}">
                  <a16:creationId xmlns:a16="http://schemas.microsoft.com/office/drawing/2014/main" id="{4FC0FF2D-2522-4F66-8A60-9BE663F02B66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4" name="Freeform: Shape 676">
              <a:extLst>
                <a:ext uri="{FF2B5EF4-FFF2-40B4-BE49-F238E27FC236}">
                  <a16:creationId xmlns:a16="http://schemas.microsoft.com/office/drawing/2014/main" id="{625015CD-BAB0-4F2B-ABBC-D503DBC8AA94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5" name="Freeform: Shape 677">
              <a:extLst>
                <a:ext uri="{FF2B5EF4-FFF2-40B4-BE49-F238E27FC236}">
                  <a16:creationId xmlns:a16="http://schemas.microsoft.com/office/drawing/2014/main" id="{7310F8C8-6231-4DCA-93BE-1552319DBF9E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6" name="Freeform: Shape 678">
              <a:extLst>
                <a:ext uri="{FF2B5EF4-FFF2-40B4-BE49-F238E27FC236}">
                  <a16:creationId xmlns:a16="http://schemas.microsoft.com/office/drawing/2014/main" id="{5A190C59-02FC-4FEE-931B-675A1574FF97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7" name="Freeform: Shape 679">
              <a:extLst>
                <a:ext uri="{FF2B5EF4-FFF2-40B4-BE49-F238E27FC236}">
                  <a16:creationId xmlns:a16="http://schemas.microsoft.com/office/drawing/2014/main" id="{ED53D163-F58A-4BDF-9415-309E081A0F54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8" name="Freeform: Shape 680">
              <a:extLst>
                <a:ext uri="{FF2B5EF4-FFF2-40B4-BE49-F238E27FC236}">
                  <a16:creationId xmlns:a16="http://schemas.microsoft.com/office/drawing/2014/main" id="{39F65E50-5117-4F5A-96EE-CA869EB6225B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9" name="Freeform: Shape 681">
              <a:extLst>
                <a:ext uri="{FF2B5EF4-FFF2-40B4-BE49-F238E27FC236}">
                  <a16:creationId xmlns:a16="http://schemas.microsoft.com/office/drawing/2014/main" id="{E4ECAD75-B36A-4D6E-A98E-3CBCDA33353F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0" name="Freeform: Shape 682">
              <a:extLst>
                <a:ext uri="{FF2B5EF4-FFF2-40B4-BE49-F238E27FC236}">
                  <a16:creationId xmlns:a16="http://schemas.microsoft.com/office/drawing/2014/main" id="{EDA4EDF0-DF95-4290-8643-AAE42E365B41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1" name="Freeform: Shape 683">
              <a:extLst>
                <a:ext uri="{FF2B5EF4-FFF2-40B4-BE49-F238E27FC236}">
                  <a16:creationId xmlns:a16="http://schemas.microsoft.com/office/drawing/2014/main" id="{7ADDFF3A-BA18-4F55-8751-6DEC703B1694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2" name="Freeform: Shape 684">
              <a:extLst>
                <a:ext uri="{FF2B5EF4-FFF2-40B4-BE49-F238E27FC236}">
                  <a16:creationId xmlns:a16="http://schemas.microsoft.com/office/drawing/2014/main" id="{1E49CDE4-6A92-4F70-8D3C-5CB27EB0E110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3" name="Freeform: Shape 685">
              <a:extLst>
                <a:ext uri="{FF2B5EF4-FFF2-40B4-BE49-F238E27FC236}">
                  <a16:creationId xmlns:a16="http://schemas.microsoft.com/office/drawing/2014/main" id="{15DBFE54-BE97-4A15-8EA7-A457FA62F821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4" name="Freeform: Shape 686">
              <a:extLst>
                <a:ext uri="{FF2B5EF4-FFF2-40B4-BE49-F238E27FC236}">
                  <a16:creationId xmlns:a16="http://schemas.microsoft.com/office/drawing/2014/main" id="{0ADDA569-0FC4-4E38-AC80-B36CA24B5945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5" name="Freeform: Shape 687">
              <a:extLst>
                <a:ext uri="{FF2B5EF4-FFF2-40B4-BE49-F238E27FC236}">
                  <a16:creationId xmlns:a16="http://schemas.microsoft.com/office/drawing/2014/main" id="{2255D738-335B-40A4-B05B-CEA1342B0C09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6" name="Freeform: Shape 688">
              <a:extLst>
                <a:ext uri="{FF2B5EF4-FFF2-40B4-BE49-F238E27FC236}">
                  <a16:creationId xmlns:a16="http://schemas.microsoft.com/office/drawing/2014/main" id="{931421E1-4CC5-49BE-8450-EE85BC34AD41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7" name="Freeform: Shape 689">
              <a:extLst>
                <a:ext uri="{FF2B5EF4-FFF2-40B4-BE49-F238E27FC236}">
                  <a16:creationId xmlns:a16="http://schemas.microsoft.com/office/drawing/2014/main" id="{227A8BE5-F150-4A07-B16D-360A55233A06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8" name="Freeform: Shape 690">
              <a:extLst>
                <a:ext uri="{FF2B5EF4-FFF2-40B4-BE49-F238E27FC236}">
                  <a16:creationId xmlns:a16="http://schemas.microsoft.com/office/drawing/2014/main" id="{1E44BBA2-9750-4EC9-9645-4BCA4FAFEC3A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9" name="Freeform: Shape 691">
              <a:extLst>
                <a:ext uri="{FF2B5EF4-FFF2-40B4-BE49-F238E27FC236}">
                  <a16:creationId xmlns:a16="http://schemas.microsoft.com/office/drawing/2014/main" id="{683BD398-681C-41EB-92D5-FEEEEAA2B1D5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0" name="Freeform: Shape 692">
              <a:extLst>
                <a:ext uri="{FF2B5EF4-FFF2-40B4-BE49-F238E27FC236}">
                  <a16:creationId xmlns:a16="http://schemas.microsoft.com/office/drawing/2014/main" id="{DFEE16A2-7785-4345-AC5F-AB4780ADEEE5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1" name="Freeform: Shape 693">
              <a:extLst>
                <a:ext uri="{FF2B5EF4-FFF2-40B4-BE49-F238E27FC236}">
                  <a16:creationId xmlns:a16="http://schemas.microsoft.com/office/drawing/2014/main" id="{BF484C16-9E25-49DD-8218-57796CF6E0BB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2" name="Freeform: Shape 694">
              <a:extLst>
                <a:ext uri="{FF2B5EF4-FFF2-40B4-BE49-F238E27FC236}">
                  <a16:creationId xmlns:a16="http://schemas.microsoft.com/office/drawing/2014/main" id="{CF7D14A0-9A51-4993-9519-E1CF9383760F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F28B07-E081-44D5-B1A7-B5BF5E70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400" y="445025"/>
            <a:ext cx="6873900" cy="572700"/>
          </a:xfrm>
        </p:spPr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Ways of Artificial intelligence(AI)</a:t>
            </a:r>
            <a:br>
              <a:rPr lang="en-US" altLang="zh-HK" sz="800" dirty="0"/>
            </a:br>
            <a:endParaRPr lang="zh-HK" altLang="en-US" dirty="0"/>
          </a:p>
        </p:txBody>
      </p:sp>
      <p:pic>
        <p:nvPicPr>
          <p:cNvPr id="4" name="Picture 2" descr="Image result for artificial intelligence, nlp, ml, dl">
            <a:extLst>
              <a:ext uri="{FF2B5EF4-FFF2-40B4-BE49-F238E27FC236}">
                <a16:creationId xmlns:a16="http://schemas.microsoft.com/office/drawing/2014/main" id="{8F132D8F-79DA-4F76-823A-05015C1C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59" y="1257311"/>
            <a:ext cx="4782041" cy="331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6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C8A3-1A56-4415-B819-3E8E7B5C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Programming</a:t>
            </a:r>
            <a:br>
              <a:rPr lang="en-US" altLang="zh-HK" sz="800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9F68-9506-4BC7-8F3C-93EEAD9A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B344B2-20D0-4EE5-B05E-444AF7DD73A8}"/>
              </a:ext>
            </a:extLst>
          </p:cNvPr>
          <p:cNvCxnSpPr/>
          <p:nvPr/>
        </p:nvCxnSpPr>
        <p:spPr>
          <a:xfrm>
            <a:off x="555859" y="1999649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4BAEF8-FE4C-470C-A39C-14C2BAE83049}"/>
              </a:ext>
            </a:extLst>
          </p:cNvPr>
          <p:cNvSpPr txBox="1"/>
          <p:nvPr/>
        </p:nvSpPr>
        <p:spPr>
          <a:xfrm>
            <a:off x="932230" y="1649665"/>
            <a:ext cx="10195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gradFill>
                  <a:gsLst>
                    <a:gs pos="11039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Segoe UI"/>
                <a:ea typeface="+mn-ea"/>
                <a:cs typeface="+mn-cs"/>
              </a:rPr>
              <a:t>Algorithm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189F24-F706-421D-9F21-48273FAF6686}"/>
              </a:ext>
            </a:extLst>
          </p:cNvPr>
          <p:cNvCxnSpPr/>
          <p:nvPr/>
        </p:nvCxnSpPr>
        <p:spPr>
          <a:xfrm>
            <a:off x="555859" y="3167915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64EBB7-7443-4A60-B1BD-2757E89C06E5}"/>
              </a:ext>
            </a:extLst>
          </p:cNvPr>
          <p:cNvSpPr txBox="1"/>
          <p:nvPr/>
        </p:nvSpPr>
        <p:spPr>
          <a:xfrm>
            <a:off x="1205943" y="2842128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800" kern="1200" dirty="0">
                <a:gradFill>
                  <a:gsLst>
                    <a:gs pos="11039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DBDE1E-DEE5-4F25-9F9A-18EA108E34D7}"/>
              </a:ext>
            </a:extLst>
          </p:cNvPr>
          <p:cNvSpPr/>
          <p:nvPr/>
        </p:nvSpPr>
        <p:spPr bwMode="auto">
          <a:xfrm>
            <a:off x="2330517" y="1416719"/>
            <a:ext cx="4482967" cy="23100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8F3C6F-4F8E-466F-B50E-B323B6C477A3}"/>
              </a:ext>
            </a:extLst>
          </p:cNvPr>
          <p:cNvCxnSpPr/>
          <p:nvPr/>
        </p:nvCxnSpPr>
        <p:spPr>
          <a:xfrm>
            <a:off x="6813483" y="2577766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09AE90-BFCA-4560-BDFA-2496A6A16EA5}"/>
              </a:ext>
            </a:extLst>
          </p:cNvPr>
          <p:cNvSpPr txBox="1"/>
          <p:nvPr/>
        </p:nvSpPr>
        <p:spPr>
          <a:xfrm>
            <a:off x="7279182" y="2223763"/>
            <a:ext cx="842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gradFill>
                  <a:gsLst>
                    <a:gs pos="11039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Segoe UI"/>
                <a:ea typeface="+mn-ea"/>
                <a:cs typeface="+mn-cs"/>
              </a:rPr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550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C70C-1B27-4784-9C8F-439437E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Programming</a:t>
            </a: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7BA97-4458-4546-BAF5-DB1ED4F9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0114B0-3FB1-48DC-8515-ED1D7DFB2645}"/>
              </a:ext>
            </a:extLst>
          </p:cNvPr>
          <p:cNvCxnSpPr/>
          <p:nvPr/>
        </p:nvCxnSpPr>
        <p:spPr>
          <a:xfrm>
            <a:off x="555859" y="1999649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BB1BDC-8347-4809-9F66-13A6E061483D}"/>
              </a:ext>
            </a:extLst>
          </p:cNvPr>
          <p:cNvSpPr txBox="1"/>
          <p:nvPr/>
        </p:nvSpPr>
        <p:spPr>
          <a:xfrm>
            <a:off x="1100868" y="1673862"/>
            <a:ext cx="842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Answers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F9FC8-E655-4E1A-892D-F3403317A5F4}"/>
              </a:ext>
            </a:extLst>
          </p:cNvPr>
          <p:cNvCxnSpPr/>
          <p:nvPr/>
        </p:nvCxnSpPr>
        <p:spPr>
          <a:xfrm>
            <a:off x="555859" y="3167915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476699-A93E-4827-998F-FC4CCD343C9A}"/>
              </a:ext>
            </a:extLst>
          </p:cNvPr>
          <p:cNvSpPr txBox="1"/>
          <p:nvPr/>
        </p:nvSpPr>
        <p:spPr>
          <a:xfrm>
            <a:off x="1285253" y="2842128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7CC0A-0E29-4F07-888D-C5ABDD0AB535}"/>
              </a:ext>
            </a:extLst>
          </p:cNvPr>
          <p:cNvSpPr/>
          <p:nvPr/>
        </p:nvSpPr>
        <p:spPr bwMode="auto">
          <a:xfrm>
            <a:off x="2330517" y="1416719"/>
            <a:ext cx="4482967" cy="23100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D5F7CD-48C7-44E0-A0EA-36BFC57DBD6F}"/>
              </a:ext>
            </a:extLst>
          </p:cNvPr>
          <p:cNvCxnSpPr/>
          <p:nvPr/>
        </p:nvCxnSpPr>
        <p:spPr>
          <a:xfrm>
            <a:off x="6813483" y="2577766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088939-54A6-44D6-9119-A61A29560CCE}"/>
              </a:ext>
            </a:extLst>
          </p:cNvPr>
          <p:cNvSpPr txBox="1"/>
          <p:nvPr/>
        </p:nvSpPr>
        <p:spPr>
          <a:xfrm>
            <a:off x="7269165" y="2226466"/>
            <a:ext cx="10195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90394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0952-97F5-4D5B-BB03-EA7B81CB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Machine Learning</a:t>
            </a:r>
            <a:br>
              <a:rPr lang="en-US" altLang="zh-HK" sz="800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3238-D25B-4750-994F-C090C9BCB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0E655C-9382-4EE0-A676-0CD21325A721}"/>
              </a:ext>
            </a:extLst>
          </p:cNvPr>
          <p:cNvCxnSpPr/>
          <p:nvPr/>
        </p:nvCxnSpPr>
        <p:spPr>
          <a:xfrm>
            <a:off x="555859" y="1999649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CB632F-7AC2-41E6-ADEC-D04A88370942}"/>
              </a:ext>
            </a:extLst>
          </p:cNvPr>
          <p:cNvSpPr txBox="1"/>
          <p:nvPr/>
        </p:nvSpPr>
        <p:spPr>
          <a:xfrm>
            <a:off x="1068567" y="1687659"/>
            <a:ext cx="842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Answers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0B89A3-28C3-44E5-87A3-16FFBD664E29}"/>
              </a:ext>
            </a:extLst>
          </p:cNvPr>
          <p:cNvCxnSpPr/>
          <p:nvPr/>
        </p:nvCxnSpPr>
        <p:spPr>
          <a:xfrm>
            <a:off x="555859" y="3167915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A5F31-9178-46CC-BDF3-014715DD231F}"/>
              </a:ext>
            </a:extLst>
          </p:cNvPr>
          <p:cNvSpPr txBox="1"/>
          <p:nvPr/>
        </p:nvSpPr>
        <p:spPr>
          <a:xfrm>
            <a:off x="1252952" y="2855925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A530C7-A7EA-4889-9B43-CFC7851E5DC6}"/>
              </a:ext>
            </a:extLst>
          </p:cNvPr>
          <p:cNvSpPr/>
          <p:nvPr/>
        </p:nvSpPr>
        <p:spPr bwMode="auto">
          <a:xfrm>
            <a:off x="2330517" y="1416719"/>
            <a:ext cx="4482967" cy="23100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E6CA25-7A0D-43C0-8AAE-C0C81C91A6CA}"/>
              </a:ext>
            </a:extLst>
          </p:cNvPr>
          <p:cNvCxnSpPr/>
          <p:nvPr/>
        </p:nvCxnSpPr>
        <p:spPr>
          <a:xfrm>
            <a:off x="6813483" y="2577766"/>
            <a:ext cx="177465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2296A-F6E3-4DAE-AE54-60E465C40D96}"/>
              </a:ext>
            </a:extLst>
          </p:cNvPr>
          <p:cNvSpPr txBox="1"/>
          <p:nvPr/>
        </p:nvSpPr>
        <p:spPr>
          <a:xfrm>
            <a:off x="7420206" y="2241766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800" kern="1200" dirty="0">
                <a:latin typeface="Segoe UI"/>
                <a:ea typeface="+mn-ea"/>
                <a:cs typeface="+mn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08365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5DAC-EF6F-447C-8729-016555B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Machine Learning</a:t>
            </a:r>
            <a:br>
              <a:rPr lang="en-US" altLang="zh-HK" sz="800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DB2F-5012-42DA-A014-19BD76976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F0416F-015F-4E12-8F99-91EC6C5F0556}"/>
              </a:ext>
            </a:extLst>
          </p:cNvPr>
          <p:cNvCxnSpPr>
            <a:cxnSpLocks/>
          </p:cNvCxnSpPr>
          <p:nvPr/>
        </p:nvCxnSpPr>
        <p:spPr>
          <a:xfrm>
            <a:off x="353237" y="1835990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0364A8-85BA-4115-BD55-24CB81B11C66}"/>
              </a:ext>
            </a:extLst>
          </p:cNvPr>
          <p:cNvSpPr txBox="1"/>
          <p:nvPr/>
        </p:nvSpPr>
        <p:spPr>
          <a:xfrm>
            <a:off x="434529" y="1576534"/>
            <a:ext cx="7890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200" kern="1200" dirty="0">
                <a:latin typeface="Segoe UI"/>
                <a:ea typeface="+mn-ea"/>
                <a:cs typeface="+mn-cs"/>
              </a:rPr>
              <a:t>Answers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172EF-EBC0-4D0A-931F-A562FC5C8E28}"/>
              </a:ext>
            </a:extLst>
          </p:cNvPr>
          <p:cNvSpPr/>
          <p:nvPr/>
        </p:nvSpPr>
        <p:spPr bwMode="auto">
          <a:xfrm>
            <a:off x="1207658" y="1362165"/>
            <a:ext cx="2906924" cy="14979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BC0632-F1A5-44ED-90E0-99D135D16BEB}"/>
              </a:ext>
            </a:extLst>
          </p:cNvPr>
          <p:cNvCxnSpPr>
            <a:cxnSpLocks/>
          </p:cNvCxnSpPr>
          <p:nvPr/>
        </p:nvCxnSpPr>
        <p:spPr>
          <a:xfrm>
            <a:off x="353237" y="2466529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71BD95-6BC4-4F2D-85C7-77C90A007F42}"/>
              </a:ext>
            </a:extLst>
          </p:cNvPr>
          <p:cNvSpPr txBox="1"/>
          <p:nvPr/>
        </p:nvSpPr>
        <p:spPr>
          <a:xfrm>
            <a:off x="647439" y="2206224"/>
            <a:ext cx="3632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200" kern="1200"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4286F-6875-450F-A640-661C7215072D}"/>
              </a:ext>
            </a:extLst>
          </p:cNvPr>
          <p:cNvCxnSpPr>
            <a:cxnSpLocks/>
          </p:cNvCxnSpPr>
          <p:nvPr/>
        </p:nvCxnSpPr>
        <p:spPr>
          <a:xfrm>
            <a:off x="4114582" y="2151671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CF42D5-CEBC-4D24-A632-10F19F51EF84}"/>
              </a:ext>
            </a:extLst>
          </p:cNvPr>
          <p:cNvSpPr txBox="1"/>
          <p:nvPr/>
        </p:nvSpPr>
        <p:spPr>
          <a:xfrm>
            <a:off x="4345834" y="1903094"/>
            <a:ext cx="55450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350" kern="1200">
                <a:latin typeface="Segoe UI"/>
                <a:ea typeface="+mn-ea"/>
                <a:cs typeface="+mn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3830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5DAC-EF6F-447C-8729-016555B6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>
                <a:solidFill>
                  <a:srgbClr val="262626"/>
                </a:solidFill>
              </a:rPr>
              <a:t>Machine Learning</a:t>
            </a:r>
            <a:br>
              <a:rPr lang="en-US" altLang="zh-HK" sz="800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0DB2F-5012-42DA-A014-19BD76976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F0416F-015F-4E12-8F99-91EC6C5F0556}"/>
              </a:ext>
            </a:extLst>
          </p:cNvPr>
          <p:cNvCxnSpPr>
            <a:cxnSpLocks/>
          </p:cNvCxnSpPr>
          <p:nvPr/>
        </p:nvCxnSpPr>
        <p:spPr>
          <a:xfrm>
            <a:off x="353237" y="1835990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0364A8-85BA-4115-BD55-24CB81B11C66}"/>
              </a:ext>
            </a:extLst>
          </p:cNvPr>
          <p:cNvSpPr txBox="1"/>
          <p:nvPr/>
        </p:nvSpPr>
        <p:spPr>
          <a:xfrm>
            <a:off x="434529" y="1576534"/>
            <a:ext cx="7890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200" kern="1200" dirty="0">
                <a:latin typeface="Segoe UI"/>
                <a:ea typeface="+mn-ea"/>
                <a:cs typeface="+mn-cs"/>
              </a:rPr>
              <a:t>Answers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172EF-EBC0-4D0A-931F-A562FC5C8E28}"/>
              </a:ext>
            </a:extLst>
          </p:cNvPr>
          <p:cNvSpPr/>
          <p:nvPr/>
        </p:nvSpPr>
        <p:spPr bwMode="auto">
          <a:xfrm>
            <a:off x="1207658" y="1362165"/>
            <a:ext cx="2906924" cy="14979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BC0632-F1A5-44ED-90E0-99D135D16BEB}"/>
              </a:ext>
            </a:extLst>
          </p:cNvPr>
          <p:cNvCxnSpPr>
            <a:cxnSpLocks/>
          </p:cNvCxnSpPr>
          <p:nvPr/>
        </p:nvCxnSpPr>
        <p:spPr>
          <a:xfrm>
            <a:off x="353237" y="2466529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71BD95-6BC4-4F2D-85C7-77C90A007F42}"/>
              </a:ext>
            </a:extLst>
          </p:cNvPr>
          <p:cNvSpPr txBox="1"/>
          <p:nvPr/>
        </p:nvSpPr>
        <p:spPr>
          <a:xfrm>
            <a:off x="647439" y="2206224"/>
            <a:ext cx="3632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200" kern="1200"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658D38-3884-4145-9932-C97DD536BF97}"/>
              </a:ext>
            </a:extLst>
          </p:cNvPr>
          <p:cNvCxnSpPr>
            <a:cxnSpLocks/>
          </p:cNvCxnSpPr>
          <p:nvPr/>
        </p:nvCxnSpPr>
        <p:spPr>
          <a:xfrm>
            <a:off x="4114582" y="2653094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BE58C-0298-4C3A-A77E-3A4412B2E3AA}"/>
              </a:ext>
            </a:extLst>
          </p:cNvPr>
          <p:cNvSpPr txBox="1"/>
          <p:nvPr/>
        </p:nvSpPr>
        <p:spPr>
          <a:xfrm>
            <a:off x="4273937" y="2409698"/>
            <a:ext cx="55450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350" kern="1200" dirty="0">
                <a:latin typeface="Segoe UI"/>
                <a:ea typeface="+mn-ea"/>
                <a:cs typeface="+mn-cs"/>
              </a:rPr>
              <a:t>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83189B-859F-47DA-B741-24C76921C302}"/>
              </a:ext>
            </a:extLst>
          </p:cNvPr>
          <p:cNvCxnSpPr>
            <a:cxnSpLocks/>
          </p:cNvCxnSpPr>
          <p:nvPr/>
        </p:nvCxnSpPr>
        <p:spPr>
          <a:xfrm>
            <a:off x="4114582" y="3287021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4B3CD7-3B97-4792-B331-694480412E1F}"/>
              </a:ext>
            </a:extLst>
          </p:cNvPr>
          <p:cNvSpPr txBox="1"/>
          <p:nvPr/>
        </p:nvSpPr>
        <p:spPr>
          <a:xfrm>
            <a:off x="4336887" y="3045524"/>
            <a:ext cx="3632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buClrTx/>
              <a:defRPr/>
            </a:pPr>
            <a:r>
              <a:rPr lang="en-US" sz="1200" kern="1200"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C3298-86E9-4BA3-8EE9-A229E2E496AA}"/>
              </a:ext>
            </a:extLst>
          </p:cNvPr>
          <p:cNvSpPr/>
          <p:nvPr/>
        </p:nvSpPr>
        <p:spPr bwMode="auto">
          <a:xfrm>
            <a:off x="4969003" y="2182657"/>
            <a:ext cx="2906924" cy="14979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C2595D-C937-45E0-94AA-AE97611EA40E}"/>
              </a:ext>
            </a:extLst>
          </p:cNvPr>
          <p:cNvCxnSpPr>
            <a:cxnSpLocks/>
          </p:cNvCxnSpPr>
          <p:nvPr/>
        </p:nvCxnSpPr>
        <p:spPr>
          <a:xfrm>
            <a:off x="7875927" y="2930666"/>
            <a:ext cx="85442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8D5C5D-21B1-4E23-B61F-A7713D66D939}"/>
              </a:ext>
            </a:extLst>
          </p:cNvPr>
          <p:cNvSpPr txBox="1"/>
          <p:nvPr/>
        </p:nvSpPr>
        <p:spPr>
          <a:xfrm>
            <a:off x="7950700" y="2627468"/>
            <a:ext cx="100007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buClrTx/>
              <a:defRPr/>
            </a:pPr>
            <a:r>
              <a:rPr lang="en-US" sz="1350" kern="1200" dirty="0">
                <a:latin typeface="Segoe UI"/>
                <a:ea typeface="+mn-ea"/>
                <a:cs typeface="+mn-cs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604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683300" y="445025"/>
            <a:ext cx="68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2760475" y="1152475"/>
            <a:ext cx="607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Founder and CTO of InnoVi Limited which using the latest technologies to conduct digital transformation.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CTO of Necessiti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15+ Years’ programming experience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AI Tech Speaker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AI Mentor in City University of Hong Kong and Whub Hackathon</a:t>
            </a:r>
            <a:endParaRPr sz="1150" b="1">
              <a:solidFill>
                <a:srgbClr val="000000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Conducting the business model, value proposition, uniquencess, NLP technical issues on business intelligence, generate reports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7+ Years of lecturing experience in the IVE and the University of the West of England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Software Development, Game Development and Deep Learning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Programming expert in Java, J2EE, JSP, Servlet, Restful Web Services, 3D Studio Max, Unity, and Tensorflow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Area : Software Development, Game Development, Data Science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Development experience on computer vision, machine learning/deep learning</a:t>
            </a:r>
            <a:endParaRPr sz="1150" b="1">
              <a:solidFill>
                <a:srgbClr val="000000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-"/>
            </a:pPr>
            <a:r>
              <a:rPr lang="en-GB" sz="1150" b="1">
                <a:solidFill>
                  <a:srgbClr val="000000"/>
                </a:solidFill>
              </a:rPr>
              <a:t>Unity Certified Developer</a:t>
            </a:r>
            <a:endParaRPr sz="115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30700" y="4568875"/>
            <a:ext cx="279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https://eddiecityu.github.io/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212" y="1300475"/>
            <a:ext cx="1600425" cy="15393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21163" y="2955225"/>
            <a:ext cx="178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Mr Eddie Chow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of Full-Stack Development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https://dev.to/blog/how-to-become-a-full-stack-developer-in-2019-roadmap-2e7h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https://hackernoon.com/the-2019-web-developer-roadmap-ab89ac3c380e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75" y="2040125"/>
            <a:ext cx="3345600" cy="23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900" y="632399"/>
            <a:ext cx="1565955" cy="42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Stack Development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https://codingthesmartway.com/the-2020-roadmap-to-fullstack-web-development/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Development RoadMap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three.js vs babylon.js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538450"/>
            <a:ext cx="6624701" cy="31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computing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GB" dirty="0"/>
              <a:t>Amazon AWS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GB" dirty="0"/>
              <a:t>Google Cloud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GB" dirty="0"/>
              <a:t>Microsoft Azure</a:t>
            </a:r>
            <a:endParaRPr dirty="0"/>
          </a:p>
        </p:txBody>
      </p:sp>
      <p:pic>
        <p:nvPicPr>
          <p:cNvPr id="2050" name="Picture 2" descr="Image result for cloud computing amazon aws,azure">
            <a:extLst>
              <a:ext uri="{FF2B5EF4-FFF2-40B4-BE49-F238E27FC236}">
                <a16:creationId xmlns:a16="http://schemas.microsoft.com/office/drawing/2014/main" id="{7BCEEBD0-906A-4B45-8BB2-1EC39993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89" y="1152475"/>
            <a:ext cx="4416412" cy="26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Introduction of Python Framework</a:t>
            </a:r>
            <a:endParaRPr dirty="0"/>
          </a:p>
          <a:p>
            <a:pPr lvl="0">
              <a:buAutoNum type="arabicPeriod"/>
            </a:pPr>
            <a:r>
              <a:rPr lang="en-GB" altLang="zh-HK" dirty="0"/>
              <a:t>Data Science Visualisation Tools</a:t>
            </a: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Demonstration of Integration of python Flask Framework and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Summary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100" u="sng" dirty="0">
                <a:solidFill>
                  <a:schemeClr val="hlink"/>
                </a:solidFill>
                <a:hlinkClick r:id="rId3"/>
              </a:rPr>
              <a:t>https://towardsdatascience.com/data-visualization-with-bokeh-in-python-part-iii-a-complete-dashboard-dc6a86aa6e23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BB0D-CC07-4E4E-990C-DAEA39CF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 dirty="0"/>
              <a:t>Introduction of Python Framework</a:t>
            </a:r>
            <a:br>
              <a:rPr lang="en-GB" altLang="zh-HK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463B1-B6AA-44CF-8F1F-3BC552655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sz="1700" b="1" dirty="0"/>
              <a:t>Flask - </a:t>
            </a:r>
            <a:r>
              <a:rPr lang="en-US" altLang="zh-HK" sz="1700" dirty="0"/>
              <a:t>Flask is a </a:t>
            </a:r>
            <a:r>
              <a:rPr lang="en-US" altLang="zh-HK" sz="1700" dirty="0">
                <a:solidFill>
                  <a:srgbClr val="FF0000"/>
                </a:solidFill>
              </a:rPr>
              <a:t>microframework</a:t>
            </a:r>
            <a:r>
              <a:rPr lang="en-US" altLang="zh-HK" sz="1700" dirty="0"/>
              <a:t> for Python. The main purpose is to develop a strong web application base. As compared to Django, Flask is best suited for </a:t>
            </a:r>
            <a:r>
              <a:rPr lang="en-US" altLang="zh-HK" sz="1700" dirty="0">
                <a:solidFill>
                  <a:srgbClr val="FF0000"/>
                </a:solidFill>
              </a:rPr>
              <a:t>small and easy projects</a:t>
            </a:r>
            <a:r>
              <a:rPr lang="en-US" altLang="zh-HK" sz="1700" dirty="0"/>
              <a:t>.</a:t>
            </a:r>
            <a:endParaRPr lang="en-US" altLang="zh-HK" sz="1700" b="1" dirty="0"/>
          </a:p>
          <a:p>
            <a:r>
              <a:rPr lang="en-US" altLang="zh-HK" sz="1700" b="1" dirty="0"/>
              <a:t>Django - </a:t>
            </a:r>
            <a:r>
              <a:rPr lang="en-US" altLang="zh-HK" sz="1700" dirty="0"/>
              <a:t>Django is a </a:t>
            </a:r>
            <a:r>
              <a:rPr lang="en-US" altLang="zh-HK" sz="1700" dirty="0">
                <a:solidFill>
                  <a:srgbClr val="FF0000"/>
                </a:solidFill>
              </a:rPr>
              <a:t>high-level Python </a:t>
            </a:r>
            <a:r>
              <a:rPr lang="en-US" altLang="zh-HK" sz="1700" dirty="0"/>
              <a:t>Web application development framework that encourages us to develop things rapidly. It’s free and open source.</a:t>
            </a:r>
            <a:endParaRPr lang="en-US" altLang="zh-HK" sz="1700" b="1" dirty="0"/>
          </a:p>
          <a:p>
            <a:r>
              <a:rPr lang="en-US" altLang="zh-HK" sz="1700" b="1" dirty="0"/>
              <a:t>Web2Py - </a:t>
            </a:r>
            <a:r>
              <a:rPr lang="en-US" altLang="zh-HK" sz="1700" dirty="0"/>
              <a:t>It is a free open source full-stack development framework in python which allows the user to develop things quickly. It is a </a:t>
            </a:r>
            <a:r>
              <a:rPr lang="en-US" altLang="zh-HK" sz="1700" dirty="0">
                <a:solidFill>
                  <a:srgbClr val="FF0000"/>
                </a:solidFill>
              </a:rPr>
              <a:t>cross-platform framework </a:t>
            </a:r>
            <a:r>
              <a:rPr lang="en-US" altLang="zh-HK" sz="1700" dirty="0"/>
              <a:t>that supports all popular operating systems. </a:t>
            </a:r>
            <a:endParaRPr lang="en-US" altLang="zh-HK" sz="1700" b="1" dirty="0"/>
          </a:p>
          <a:p>
            <a:endParaRPr lang="zh-HK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9FC2CE-9FAD-41E3-B688-0DBB3A5C1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4" t="13933" r="21488" b="14139"/>
          <a:stretch/>
        </p:blipFill>
        <p:spPr bwMode="auto">
          <a:xfrm>
            <a:off x="2814149" y="3707379"/>
            <a:ext cx="1627200" cy="6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DF2FE25-A9E6-4BE3-9A50-F1ACF0D2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21" y="3793953"/>
            <a:ext cx="1145402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A837BB7-2B88-4DAF-8B41-9A6517FB0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423" y="3891908"/>
            <a:ext cx="1428750" cy="29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1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8A72-2BE5-461D-80CD-A6493C48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Commonly used Flash Framework</a:t>
            </a:r>
            <a:endParaRPr lang="zh-HK" altLang="en-US" dirty="0"/>
          </a:p>
        </p:txBody>
      </p:sp>
      <p:pic>
        <p:nvPicPr>
          <p:cNvPr id="3074" name="Picture 2" descr="Image result for python web framework flask vs django">
            <a:extLst>
              <a:ext uri="{FF2B5EF4-FFF2-40B4-BE49-F238E27FC236}">
                <a16:creationId xmlns:a16="http://schemas.microsoft.com/office/drawing/2014/main" id="{174DBC4D-E15A-474F-AD5C-DA573C2A2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1" r="4495"/>
          <a:stretch/>
        </p:blipFill>
        <p:spPr bwMode="auto">
          <a:xfrm>
            <a:off x="4974621" y="1171614"/>
            <a:ext cx="3951825" cy="24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vs Flask">
            <a:extLst>
              <a:ext uri="{FF2B5EF4-FFF2-40B4-BE49-F238E27FC236}">
                <a16:creationId xmlns:a16="http://schemas.microsoft.com/office/drawing/2014/main" id="{EC25F7EE-0AAC-40BE-9A8D-0B690185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75" y="1017725"/>
            <a:ext cx="4585392" cy="25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82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Dash / Python Flask Framework?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Tx/>
              <a:buChar char="-"/>
            </a:pPr>
            <a:r>
              <a:rPr lang="en-US" altLang="zh-HK" b="1" dirty="0"/>
              <a:t>Dash</a:t>
            </a:r>
            <a:r>
              <a:rPr lang="en-US" altLang="zh-HK" dirty="0"/>
              <a:t> is </a:t>
            </a:r>
            <a:r>
              <a:rPr lang="en-US" altLang="zh-HK" b="1" dirty="0"/>
              <a:t>Python framework</a:t>
            </a:r>
            <a:r>
              <a:rPr lang="en-US" altLang="zh-HK" dirty="0"/>
              <a:t> for building web applications. It is open source, and its app run on the web browser</a:t>
            </a: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r>
              <a:rPr lang="en-US" altLang="zh-HK" dirty="0"/>
              <a:t>It built on top of </a:t>
            </a:r>
            <a:r>
              <a:rPr lang="en-US" altLang="zh-HK" b="1" dirty="0"/>
              <a:t>Flask</a:t>
            </a:r>
            <a:r>
              <a:rPr lang="en-US" altLang="zh-HK" dirty="0"/>
              <a:t>, Plotly.js, React and React Js. </a:t>
            </a: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r>
              <a:rPr lang="en-US" altLang="zh-HK" dirty="0"/>
              <a:t>It enables you to build dashboards using pure </a:t>
            </a:r>
            <a:r>
              <a:rPr lang="en-US" altLang="zh-HK" b="1" dirty="0"/>
              <a:t>Python</a:t>
            </a:r>
            <a:r>
              <a:rPr lang="en-US" altLang="zh-HK" dirty="0"/>
              <a:t>. 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35D7-091B-4A4E-A8FF-D7E1342C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 dirty="0"/>
              <a:t>What is Dash / Python Flask Framework?</a:t>
            </a: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D052-8187-4B13-9C2E-334E1D2BE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K" dirty="0"/>
              <a:t>Every Dash App is composed of two main parts:</a:t>
            </a:r>
          </a:p>
          <a:p>
            <a:r>
              <a:rPr lang="en-US" altLang="zh-HK" b="1" dirty="0"/>
              <a:t>Layout</a:t>
            </a:r>
            <a:r>
              <a:rPr lang="en-US" altLang="zh-HK" dirty="0"/>
              <a:t> = is used to define how all the content should be laid out on the application.</a:t>
            </a:r>
          </a:p>
          <a:p>
            <a:r>
              <a:rPr lang="en-US" altLang="zh-HK" b="1" dirty="0"/>
              <a:t>Callbacks</a:t>
            </a:r>
            <a:r>
              <a:rPr lang="en-US" altLang="zh-HK" dirty="0"/>
              <a:t> = are used to make each of the desired components of the Dashboard interactive.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1314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994400" y="445025"/>
            <a:ext cx="68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Python Flask Framework Architecture</a:t>
            </a:r>
            <a:endParaRPr dirty="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126100" y="1075325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683300" y="445025"/>
            <a:ext cx="68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29" y="1300471"/>
            <a:ext cx="1034350" cy="9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876688" y="2391950"/>
            <a:ext cx="178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Mr Eddie Chow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613" y="1300475"/>
            <a:ext cx="6061467" cy="32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50600" y="2745250"/>
            <a:ext cx="2103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https://eddiecityu.github.io/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https://github.com/eddiecityu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https://www.linkedin.com/in/eddie-chow-a3860464/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 of Python Flask Framework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 1 : Install virtual environment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 2 : Create an environment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Step 3 : Install Flask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Step 4 : Create a application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https://dev.to/sahilrajput/install-flask-and-create-your-first-web-application-2dba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5A28-0E83-48A7-A7D6-DE98B8A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Creating an online Data Science Dashboard</a:t>
            </a: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B79F2-68A7-41BE-96F1-1908B028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HK" dirty="0"/>
              <a:t>A good Dashboard can</a:t>
            </a:r>
            <a:r>
              <a:rPr lang="zh-TW" altLang="en-US" dirty="0"/>
              <a:t>：</a:t>
            </a:r>
            <a:endParaRPr lang="en-US" altLang="zh-HK" dirty="0"/>
          </a:p>
          <a:p>
            <a:r>
              <a:rPr lang="en-US" altLang="zh-HK" dirty="0" err="1"/>
              <a:t>Summarise</a:t>
            </a:r>
            <a:r>
              <a:rPr lang="en-US" altLang="zh-HK" dirty="0"/>
              <a:t> the main results of a data analysis.</a:t>
            </a:r>
          </a:p>
          <a:p>
            <a:r>
              <a:rPr lang="en-US" altLang="zh-HK" dirty="0"/>
              <a:t>Enable the customers/company managers to test how varying some parameters can affect a certain outcome.</a:t>
            </a:r>
          </a:p>
          <a:p>
            <a:r>
              <a:rPr lang="en-US" altLang="zh-HK" dirty="0"/>
              <a:t>Fetch continuously new data to update its graphs and summaries.</a:t>
            </a:r>
          </a:p>
          <a:p>
            <a:r>
              <a:rPr lang="en-US" altLang="zh-HK" dirty="0"/>
              <a:t>Allow us to make predictions online using either pre-trained Machine Learning models or training them online.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088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1683300" y="445025"/>
            <a:ext cx="68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Science Visualisation Tools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 b="1" dirty="0">
                <a:solidFill>
                  <a:srgbClr val="000000"/>
                </a:solidFill>
              </a:rPr>
              <a:t>Dash by </a:t>
            </a:r>
            <a:r>
              <a:rPr lang="en-GB" sz="1400" b="1" dirty="0" err="1">
                <a:solidFill>
                  <a:srgbClr val="000000"/>
                </a:solidFill>
              </a:rPr>
              <a:t>Plotly</a:t>
            </a:r>
            <a:r>
              <a:rPr lang="en-GB" sz="1400" b="1" dirty="0">
                <a:solidFill>
                  <a:srgbClr val="000000"/>
                </a:solidFill>
              </a:rPr>
              <a:t> (Python programming knowledge) - </a:t>
            </a:r>
            <a:r>
              <a:rPr lang="en-GB" sz="1100" u="sng" dirty="0">
                <a:solidFill>
                  <a:schemeClr val="hlink"/>
                </a:solidFill>
                <a:hlinkClick r:id="rId3"/>
              </a:rPr>
              <a:t>https://plot.ly/dash/</a:t>
            </a:r>
            <a:endParaRPr sz="1400" b="1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 b="1" dirty="0">
                <a:solidFill>
                  <a:srgbClr val="000000"/>
                </a:solidFill>
              </a:rPr>
              <a:t>Bokeh Dashboards (Python programming knowledge) - </a:t>
            </a:r>
            <a:r>
              <a:rPr lang="en-GB" sz="1100" u="sng" dirty="0">
                <a:solidFill>
                  <a:schemeClr val="hlink"/>
                </a:solidFill>
                <a:hlinkClick r:id="rId4"/>
              </a:rPr>
              <a:t>https://bokeh.org/</a:t>
            </a:r>
            <a:endParaRPr sz="1400" b="1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 b="1" dirty="0">
                <a:solidFill>
                  <a:srgbClr val="000000"/>
                </a:solidFill>
              </a:rPr>
              <a:t>D3.js (Python programming knowledge) - </a:t>
            </a:r>
            <a:r>
              <a:rPr lang="en-GB" sz="1100" u="sng" dirty="0">
                <a:solidFill>
                  <a:schemeClr val="hlink"/>
                </a:solidFill>
                <a:hlinkClick r:id="rId5"/>
              </a:rPr>
              <a:t>https://d3js.org/</a:t>
            </a:r>
            <a:endParaRPr sz="1400" b="1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 b="1" dirty="0">
                <a:solidFill>
                  <a:srgbClr val="000000"/>
                </a:solidFill>
              </a:rPr>
              <a:t>Google Data Studio (necessarily require any programming knowledge) - </a:t>
            </a:r>
            <a:r>
              <a:rPr lang="en-GB" sz="1400" b="1" u="sng" dirty="0">
                <a:solidFill>
                  <a:schemeClr val="hlink"/>
                </a:solidFill>
                <a:hlinkClick r:id="rId6"/>
              </a:rPr>
              <a:t>https://datastudio.google.com/</a:t>
            </a:r>
            <a:endParaRPr sz="1400" b="1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 b="1" dirty="0">
                <a:solidFill>
                  <a:srgbClr val="000000"/>
                </a:solidFill>
              </a:rPr>
              <a:t>Tableau (necessarily require any programming knowledge) - </a:t>
            </a:r>
            <a:r>
              <a:rPr lang="en-GB" sz="1100" u="sng" dirty="0">
                <a:solidFill>
                  <a:schemeClr val="hlink"/>
                </a:solidFill>
                <a:hlinkClick r:id="rId7"/>
              </a:rPr>
              <a:t>https://www.tableau.com/</a:t>
            </a:r>
            <a:endParaRPr sz="1600" b="1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ACDE8-AC43-49A2-A6F5-7B6DE97DE01F}"/>
              </a:ext>
            </a:extLst>
          </p:cNvPr>
          <p:cNvSpPr/>
          <p:nvPr/>
        </p:nvSpPr>
        <p:spPr>
          <a:xfrm>
            <a:off x="2923200" y="4110455"/>
            <a:ext cx="515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More examples : </a:t>
            </a:r>
            <a:r>
              <a:rPr lang="en-US" altLang="zh-TW" dirty="0">
                <a:hlinkClick r:id="rId8"/>
              </a:rPr>
              <a:t>https://towardsdatascience.com/interactive-data-visualization-167ae26016e8</a:t>
            </a:r>
            <a:endParaRPr lang="en-US" altLang="zh-TW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E39D-77A8-46DB-913A-14A8337F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Procedure of the integration of ML and flask</a:t>
            </a: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22B1C-3F66-4B77-9570-22A68FB19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 1 : Create a python file</a:t>
            </a:r>
          </a:p>
          <a:p>
            <a:r>
              <a:rPr lang="en-US" altLang="zh-TW" dirty="0"/>
              <a:t>Step 2 : Import suitable library (dash, pandas, </a:t>
            </a:r>
            <a:r>
              <a:rPr lang="en-US" altLang="zh-TW" dirty="0" err="1"/>
              <a:t>plotly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Step 3 : Collect Data Source in CSV format</a:t>
            </a:r>
          </a:p>
          <a:p>
            <a:r>
              <a:rPr lang="en-US" altLang="zh-TW" dirty="0"/>
              <a:t>Step 4 : Setup the app using flask framework</a:t>
            </a:r>
          </a:p>
          <a:p>
            <a:endParaRPr lang="en-US" altLang="zh-TW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29E23E-AFE5-4156-AB55-CD3EC215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50" y="2750850"/>
            <a:ext cx="4762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2059FC-B762-41F5-9982-185B86C1338A}"/>
              </a:ext>
            </a:extLst>
          </p:cNvPr>
          <p:cNvCxnSpPr/>
          <p:nvPr/>
        </p:nvCxnSpPr>
        <p:spPr>
          <a:xfrm>
            <a:off x="5371200" y="2008800"/>
            <a:ext cx="943200" cy="64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2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E39D-77A8-46DB-913A-14A8337F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Procedure of the integration of ML and flask</a:t>
            </a: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22B1C-3F66-4B77-9570-22A68FB19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 5 : Conduct the layout using HTML library</a:t>
            </a:r>
          </a:p>
          <a:p>
            <a:r>
              <a:rPr lang="en-US" altLang="zh-TW" dirty="0"/>
              <a:t>Step 6 : Conduct callback to show the value from the source</a:t>
            </a:r>
          </a:p>
          <a:p>
            <a:r>
              <a:rPr lang="en-US" altLang="zh-TW" dirty="0"/>
              <a:t>Step 7 : Conduct Data Visualization </a:t>
            </a:r>
          </a:p>
          <a:p>
            <a:r>
              <a:rPr lang="en-US" altLang="zh-TW" dirty="0"/>
              <a:t>Step 8 : Start Web Server for python file</a:t>
            </a:r>
          </a:p>
          <a:p>
            <a:r>
              <a:rPr lang="en-US" altLang="zh-TW" dirty="0"/>
              <a:t>Step 9 : Dash Apps Deployment on Heroku</a:t>
            </a:r>
          </a:p>
          <a:p>
            <a:endParaRPr lang="en-US" altLang="zh-TW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E3595E-4DC8-48FD-B20E-E2801EB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00" y="2153786"/>
            <a:ext cx="2557963" cy="198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3B38B2-5FBF-4A86-9D4C-97D82CDF812E}"/>
              </a:ext>
            </a:extLst>
          </p:cNvPr>
          <p:cNvCxnSpPr/>
          <p:nvPr/>
        </p:nvCxnSpPr>
        <p:spPr>
          <a:xfrm>
            <a:off x="4809600" y="1951200"/>
            <a:ext cx="633600" cy="25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4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4CE6-033E-4F71-8E97-F736C7B3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1800" dirty="0"/>
              <a:t>Demonstration of Integration of python Flask Framework and machine learning</a:t>
            </a:r>
            <a:br>
              <a:rPr lang="en-US" altLang="zh-HK" dirty="0"/>
            </a:br>
            <a:endParaRPr lang="zh-HK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A1CD-1F0A-4A77-9BE0-CBE81EA30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9767B-92DE-453B-8AC8-211C2592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78" y="1155612"/>
            <a:ext cx="5857644" cy="32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6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altLang="zh-HK" dirty="0"/>
              <a:t>This Dashboard can be further developed by adding additional features such as:</a:t>
            </a:r>
          </a:p>
          <a:p>
            <a:r>
              <a:rPr lang="en-US" altLang="zh-HK" dirty="0"/>
              <a:t>Use a web-scraping mechanism to fetch new Stock Market data in real-time to update all the related graphs.</a:t>
            </a:r>
          </a:p>
          <a:p>
            <a:r>
              <a:rPr lang="en-US" altLang="zh-HK" dirty="0"/>
              <a:t>Add more Data </a:t>
            </a:r>
            <a:r>
              <a:rPr lang="en-US" altLang="zh-HK" dirty="0" err="1"/>
              <a:t>Visualisation</a:t>
            </a:r>
            <a:r>
              <a:rPr lang="en-US" altLang="zh-HK" dirty="0"/>
              <a:t> charts.</a:t>
            </a:r>
          </a:p>
          <a:p>
            <a:r>
              <a:rPr lang="en-US" altLang="zh-HK" dirty="0"/>
              <a:t>Create Machine Learning models to make predictions (</a:t>
            </a:r>
            <a:r>
              <a:rPr lang="en-US" altLang="zh-HK" dirty="0" err="1"/>
              <a:t>eg.</a:t>
            </a:r>
            <a:r>
              <a:rPr lang="en-US" altLang="zh-HK" dirty="0"/>
              <a:t> ARIMA</a:t>
            </a:r>
            <a:r>
              <a:rPr lang="zh-TW" altLang="en-US" dirty="0"/>
              <a:t>，</a:t>
            </a:r>
            <a:r>
              <a:rPr lang="en-US" altLang="zh-HK" dirty="0"/>
              <a:t> LSTM).</a:t>
            </a:r>
          </a:p>
          <a:p>
            <a:r>
              <a:rPr lang="en-US" altLang="zh-HK" dirty="0"/>
              <a:t>Improve the Dashboard </a:t>
            </a:r>
            <a:r>
              <a:rPr lang="en-US" altLang="zh-HK"/>
              <a:t>overall design</a:t>
            </a: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 Showcases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Smart Retail 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Warehouse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Indoor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Facial Recognition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Object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404040"/>
                </a:solidFill>
              </a:rPr>
              <a:t>Data Visualization </a:t>
            </a:r>
            <a:endParaRPr sz="14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652F-0D0C-4D75-9820-10BEAEDC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HK" dirty="0"/>
              <a:t>Artificial Intelligence </a:t>
            </a:r>
            <a:r>
              <a:rPr lang="en-US" altLang="zh-HK" dirty="0"/>
              <a:t>Industrial Areas</a:t>
            </a:r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B62088-73DB-4681-8326-303B99DC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13" y="1113256"/>
            <a:ext cx="3973087" cy="392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8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50"/>
              <a:buChar char="-"/>
            </a:pPr>
            <a:r>
              <a:rPr lang="en-GB" dirty="0">
                <a:solidFill>
                  <a:schemeClr val="dk1"/>
                </a:solidFill>
              </a:rPr>
              <a:t>People Counting</a:t>
            </a:r>
            <a:endParaRPr dirty="0">
              <a:solidFill>
                <a:schemeClr val="dk1"/>
              </a:solidFill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50"/>
              <a:buChar char="-"/>
            </a:pPr>
            <a:r>
              <a:rPr lang="en-GB" dirty="0">
                <a:solidFill>
                  <a:schemeClr val="dk1"/>
                </a:solidFill>
              </a:rPr>
              <a:t>Detect Age Group</a:t>
            </a:r>
            <a:endParaRPr dirty="0">
              <a:solidFill>
                <a:schemeClr val="dk1"/>
              </a:solidFill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50"/>
              <a:buChar char="-"/>
            </a:pPr>
            <a:r>
              <a:rPr lang="en-GB" dirty="0">
                <a:solidFill>
                  <a:schemeClr val="dk1"/>
                </a:solidFill>
              </a:rPr>
              <a:t>Detect Gender</a:t>
            </a:r>
            <a:endParaRPr dirty="0">
              <a:solidFill>
                <a:schemeClr val="dk1"/>
              </a:solidFill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50"/>
              <a:buChar char="-"/>
            </a:pPr>
            <a:r>
              <a:rPr lang="en-GB" dirty="0">
                <a:solidFill>
                  <a:schemeClr val="dk1"/>
                </a:solidFill>
              </a:rPr>
              <a:t>Detect Emotion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238" y="908713"/>
            <a:ext cx="16859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00" y="1787075"/>
            <a:ext cx="12573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250" y="2630913"/>
            <a:ext cx="14097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275" y="3788300"/>
            <a:ext cx="262890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0E59C4-21D3-44D1-9656-E3A032CC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031250" cy="572700"/>
          </a:xfrm>
        </p:spPr>
        <p:txBody>
          <a:bodyPr/>
          <a:lstStyle/>
          <a:p>
            <a:r>
              <a:rPr lang="en-US" altLang="zh-HK" dirty="0"/>
              <a:t>Facial Recognition</a:t>
            </a:r>
            <a:endParaRPr lang="zh-HK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 Detection</a:t>
            </a:r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4546A"/>
                </a:solidFill>
              </a:rPr>
              <a:t>•</a:t>
            </a:r>
            <a:r>
              <a:rPr lang="en-GB" sz="1600">
                <a:solidFill>
                  <a:srgbClr val="44546A"/>
                </a:solidFill>
              </a:rPr>
              <a:t>Identify which set of people like which see different item in the shop</a:t>
            </a:r>
            <a:endParaRPr sz="1600">
              <a:solidFill>
                <a:srgbClr val="44546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4546A"/>
                </a:solidFill>
              </a:rPr>
              <a:t>•</a:t>
            </a:r>
            <a:r>
              <a:rPr lang="en-GB" sz="1600">
                <a:solidFill>
                  <a:srgbClr val="44546A"/>
                </a:solidFill>
              </a:rPr>
              <a:t>Identify which item do the customer mostly like</a:t>
            </a:r>
            <a:endParaRPr sz="1600">
              <a:solidFill>
                <a:srgbClr val="44546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75" y="1951025"/>
            <a:ext cx="30289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475" y="1951013"/>
            <a:ext cx="29527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/>
              <a:t>Data Visualization - Demographic Analytic (Age Group, Gender, Emotion)</a:t>
            </a:r>
            <a:endParaRPr sz="2000"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392999" cy="36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 Tracking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200"/>
              <a:buChar char="-"/>
            </a:pPr>
            <a:r>
              <a:rPr lang="en-GB" sz="1200">
                <a:solidFill>
                  <a:srgbClr val="44546A"/>
                </a:solidFill>
              </a:rPr>
              <a:t>Customer locations can now be displayed on an shop floor plan in real time.</a:t>
            </a:r>
            <a:endParaRPr sz="1200">
              <a:solidFill>
                <a:srgbClr val="44546A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200"/>
              <a:buChar char="-"/>
            </a:pPr>
            <a:r>
              <a:rPr lang="en-GB" sz="1200">
                <a:solidFill>
                  <a:srgbClr val="44546A"/>
                </a:solidFill>
              </a:rPr>
              <a:t>Digital wayfinding with turn-by-turn navigation for your app, interactive kiosks and website.</a:t>
            </a:r>
            <a:endParaRPr sz="1200">
              <a:solidFill>
                <a:srgbClr val="44546A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200"/>
              <a:buChar char="-"/>
            </a:pPr>
            <a:r>
              <a:rPr lang="en-GB" sz="1200">
                <a:solidFill>
                  <a:srgbClr val="44546A"/>
                </a:solidFill>
              </a:rPr>
              <a:t>Conduct Data Analysis on how your customers are using your space.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288" y="2194288"/>
            <a:ext cx="38195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38" y="2091588"/>
            <a:ext cx="3476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1094</Words>
  <Application>Microsoft Office PowerPoint</Application>
  <PresentationFormat>On-screen Show (16:9)</PresentationFormat>
  <Paragraphs>144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Wingdings</vt:lpstr>
      <vt:lpstr>Arial</vt:lpstr>
      <vt:lpstr>Segoe UI</vt:lpstr>
      <vt:lpstr>Lato</vt:lpstr>
      <vt:lpstr>Montserrat</vt:lpstr>
      <vt:lpstr>Georgia</vt:lpstr>
      <vt:lpstr>Simple Light</vt:lpstr>
      <vt:lpstr>PowerPoint Presentation</vt:lpstr>
      <vt:lpstr>About Me</vt:lpstr>
      <vt:lpstr>About Me</vt:lpstr>
      <vt:lpstr>AI Showcases</vt:lpstr>
      <vt:lpstr>Artificial Intelligence Industrial Areas</vt:lpstr>
      <vt:lpstr>Facial Recognition</vt:lpstr>
      <vt:lpstr>Object Detection</vt:lpstr>
      <vt:lpstr>Data Visualization - Demographic Analytic (Age Group, Gender, Emotion)</vt:lpstr>
      <vt:lpstr>Location Tracking</vt:lpstr>
      <vt:lpstr>What is the difference between BI and Data Science</vt:lpstr>
      <vt:lpstr>AI Market Trend </vt:lpstr>
      <vt:lpstr>Types of Artificial Intelligence(AI) </vt:lpstr>
      <vt:lpstr>Ways of Artificial intelligence(AI) </vt:lpstr>
      <vt:lpstr>Ways of Artificial intelligence(AI) </vt:lpstr>
      <vt:lpstr>Programming </vt:lpstr>
      <vt:lpstr>Programming</vt:lpstr>
      <vt:lpstr>Machine Learning </vt:lpstr>
      <vt:lpstr>Machine Learning </vt:lpstr>
      <vt:lpstr>Machine Learning </vt:lpstr>
      <vt:lpstr>Introduction of Full-Stack Development</vt:lpstr>
      <vt:lpstr>Full Stack Development</vt:lpstr>
      <vt:lpstr>Game Development RoadMap</vt:lpstr>
      <vt:lpstr>Cloud computing</vt:lpstr>
      <vt:lpstr>Agenda</vt:lpstr>
      <vt:lpstr>Introduction of Python Framework </vt:lpstr>
      <vt:lpstr>Commonly used Flash Framework</vt:lpstr>
      <vt:lpstr>What is Dash / Python Flask Framework?</vt:lpstr>
      <vt:lpstr>What is Dash / Python Flask Framework?</vt:lpstr>
      <vt:lpstr>Python Flask Framework Architecture</vt:lpstr>
      <vt:lpstr>Installation of Python Flask Framework</vt:lpstr>
      <vt:lpstr>Creating an online Data Science Dashboard</vt:lpstr>
      <vt:lpstr>Data Science Visualisation Tools</vt:lpstr>
      <vt:lpstr>Procedure of the integration of ML and flask</vt:lpstr>
      <vt:lpstr>Procedure of the integration of ML and flask</vt:lpstr>
      <vt:lpstr>Demonstration of Integration of python Flask Framework and machine learning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InnoVi AI</cp:lastModifiedBy>
  <cp:revision>18</cp:revision>
  <dcterms:modified xsi:type="dcterms:W3CDTF">2020-01-14T01:55:54Z</dcterms:modified>
</cp:coreProperties>
</file>